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Libre Franklin"/>
      <p:regular r:id="rId24"/>
      <p:bold r:id="rId25"/>
      <p:italic r:id="rId26"/>
      <p:boldItalic r:id="rId27"/>
    </p:embeddedFont>
    <p:embeddedFont>
      <p:font typeface="Playfair Display"/>
      <p:regular r:id="rId28"/>
      <p:bold r:id="rId29"/>
      <p:italic r:id="rId30"/>
      <p:boldItalic r:id="rId31"/>
    </p:embeddedFont>
    <p:embeddedFont>
      <p:font typeface="Montserrat"/>
      <p:regular r:id="rId32"/>
      <p:bold r:id="rId33"/>
      <p:italic r:id="rId34"/>
      <p:boldItalic r:id="rId35"/>
    </p:embeddedFont>
    <p:embeddedFont>
      <p:font typeface="Abel"/>
      <p:regular r:id="rId36"/>
    </p:embeddedFont>
    <p:embeddedFont>
      <p:font typeface="Helvetica Neue"/>
      <p:regular r:id="rId37"/>
      <p:bold r:id="rId38"/>
      <p:italic r:id="rId39"/>
      <p:boldItalic r:id="rId40"/>
    </p:embeddedFont>
    <p:embeddedFont>
      <p:font typeface="Oswald"/>
      <p:regular r:id="rId41"/>
      <p:bold r:id="rId42"/>
    </p:embeddedFont>
    <p:embeddedFont>
      <p:font typeface="Open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7" roundtripDataSignature="AMtx7mil12bemATbwKCmYQx7GTOnRNRZ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boldItalic.fntdata"/><Relationship Id="rId20" Type="http://schemas.openxmlformats.org/officeDocument/2006/relationships/slide" Target="slides/slide15.xml"/><Relationship Id="rId42" Type="http://schemas.openxmlformats.org/officeDocument/2006/relationships/font" Target="fonts/Oswald-bold.fntdata"/><Relationship Id="rId41" Type="http://schemas.openxmlformats.org/officeDocument/2006/relationships/font" Target="fonts/Oswald-regular.fntdata"/><Relationship Id="rId22" Type="http://schemas.openxmlformats.org/officeDocument/2006/relationships/slide" Target="slides/slide17.xml"/><Relationship Id="rId44" Type="http://schemas.openxmlformats.org/officeDocument/2006/relationships/font" Target="fonts/OpenSans-bold.fntdata"/><Relationship Id="rId21" Type="http://schemas.openxmlformats.org/officeDocument/2006/relationships/slide" Target="slides/slide16.xml"/><Relationship Id="rId43" Type="http://schemas.openxmlformats.org/officeDocument/2006/relationships/font" Target="fonts/OpenSans-regular.fntdata"/><Relationship Id="rId24" Type="http://schemas.openxmlformats.org/officeDocument/2006/relationships/font" Target="fonts/LibreFranklin-regular.fntdata"/><Relationship Id="rId46" Type="http://schemas.openxmlformats.org/officeDocument/2006/relationships/font" Target="fonts/OpenSans-boldItalic.fntdata"/><Relationship Id="rId23" Type="http://schemas.openxmlformats.org/officeDocument/2006/relationships/slide" Target="slides/slide18.xml"/><Relationship Id="rId45"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ibreFranklin-italic.fntdata"/><Relationship Id="rId25" Type="http://schemas.openxmlformats.org/officeDocument/2006/relationships/font" Target="fonts/LibreFranklin-bold.fntdata"/><Relationship Id="rId47" Type="http://customschemas.google.com/relationships/presentationmetadata" Target="metadata"/><Relationship Id="rId28" Type="http://schemas.openxmlformats.org/officeDocument/2006/relationships/font" Target="fonts/PlayfairDisplay-regular.fntdata"/><Relationship Id="rId27" Type="http://schemas.openxmlformats.org/officeDocument/2006/relationships/font" Target="fonts/LibreFranklin-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fairDisplay-boldItalic.fntdata"/><Relationship Id="rId30" Type="http://schemas.openxmlformats.org/officeDocument/2006/relationships/font" Target="fonts/PlayfairDisplay-italic.fntdata"/><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font" Target="fonts/Montserrat-regular.fntdata"/><Relationship Id="rId13" Type="http://schemas.openxmlformats.org/officeDocument/2006/relationships/slide" Target="slides/slide8.xml"/><Relationship Id="rId35" Type="http://schemas.openxmlformats.org/officeDocument/2006/relationships/font" Target="fonts/Montserrat-boldItalic.fntdata"/><Relationship Id="rId12" Type="http://schemas.openxmlformats.org/officeDocument/2006/relationships/slide" Target="slides/slide7.xml"/><Relationship Id="rId34" Type="http://schemas.openxmlformats.org/officeDocument/2006/relationships/font" Target="fonts/Montserrat-italic.fntdata"/><Relationship Id="rId15" Type="http://schemas.openxmlformats.org/officeDocument/2006/relationships/slide" Target="slides/slide10.xml"/><Relationship Id="rId37" Type="http://schemas.openxmlformats.org/officeDocument/2006/relationships/font" Target="fonts/HelveticaNeue-regular.fntdata"/><Relationship Id="rId14" Type="http://schemas.openxmlformats.org/officeDocument/2006/relationships/slide" Target="slides/slide9.xml"/><Relationship Id="rId36" Type="http://schemas.openxmlformats.org/officeDocument/2006/relationships/font" Target="fonts/Abel-regular.fntdata"/><Relationship Id="rId17" Type="http://schemas.openxmlformats.org/officeDocument/2006/relationships/slide" Target="slides/slide12.xml"/><Relationship Id="rId39" Type="http://schemas.openxmlformats.org/officeDocument/2006/relationships/font" Target="fonts/HelveticaNeue-italic.fntdata"/><Relationship Id="rId16" Type="http://schemas.openxmlformats.org/officeDocument/2006/relationships/slide" Target="slides/slide11.xml"/><Relationship Id="rId38" Type="http://schemas.openxmlformats.org/officeDocument/2006/relationships/font" Target="fonts/HelveticaNeue-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19" name="Google Shape;11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27" name="Google Shape;12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36" name="Google Shape;13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145" name="Google Shape;14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t>JAKE</a:t>
            </a:r>
            <a:endParaRPr/>
          </a:p>
        </p:txBody>
      </p:sp>
      <p:sp>
        <p:nvSpPr>
          <p:cNvPr id="153" name="Google Shape;153;p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c5f7a6b85a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60" name="Google Shape;160;g3c5f7a6b8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ALL</a:t>
            </a:r>
            <a:endParaRPr/>
          </a:p>
        </p:txBody>
      </p:sp>
      <p:sp>
        <p:nvSpPr>
          <p:cNvPr id="168" name="Google Shape;1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ce09dd8aee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ce09dd8aee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ce09dd8aee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ce09dd8aee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191" name="Google Shape;19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200" name="Google Shape;20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07" name="Google Shape;20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c8b46661c3_0_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14" name="Google Shape;214;g3c8b46661c3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c8b46661c3_0_1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21" name="Google Shape;221;g3c8b46661c3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4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8b46661c3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3c8b46661c3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9" name="Shape 9"/>
        <p:cNvGrpSpPr/>
        <p:nvPr/>
      </p:nvGrpSpPr>
      <p:grpSpPr>
        <a:xfrm>
          <a:off x="0" y="0"/>
          <a:ext cx="0" cy="0"/>
          <a:chOff x="0" y="0"/>
          <a:chExt cx="0" cy="0"/>
        </a:xfrm>
      </p:grpSpPr>
      <p:sp>
        <p:nvSpPr>
          <p:cNvPr id="10" name="Google Shape;10;p4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 name="Google Shape;11;p45"/>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2" name="Google Shape;12;p4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2">
    <p:spTree>
      <p:nvGrpSpPr>
        <p:cNvPr id="13" name="Shape 13"/>
        <p:cNvGrpSpPr/>
        <p:nvPr/>
      </p:nvGrpSpPr>
      <p:grpSpPr>
        <a:xfrm>
          <a:off x="0" y="0"/>
          <a:ext cx="0" cy="0"/>
          <a:chOff x="0" y="0"/>
          <a:chExt cx="0" cy="0"/>
        </a:xfrm>
      </p:grpSpPr>
      <p:sp>
        <p:nvSpPr>
          <p:cNvPr id="14" name="Google Shape;14;p46"/>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5" name="Google Shape;15;p46"/>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6" name="Google Shape;16;p46"/>
          <p:cNvSpPr txBox="1"/>
          <p:nvPr>
            <p:ph idx="12" type="sldNum"/>
          </p:nvPr>
        </p:nvSpPr>
        <p:spPr>
          <a:xfrm>
            <a:off x="8709886" y="4717934"/>
            <a:ext cx="336813"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7"/>
          <p:cNvSpPr txBox="1"/>
          <p:nvPr>
            <p:ph type="title"/>
          </p:nvPr>
        </p:nvSpPr>
        <p:spPr>
          <a:xfrm>
            <a:off x="1088684" y="603389"/>
            <a:ext cx="6968400" cy="786900"/>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 name="Google Shape;19;p47"/>
          <p:cNvSpPr txBox="1"/>
          <p:nvPr>
            <p:ph idx="1" type="body"/>
          </p:nvPr>
        </p:nvSpPr>
        <p:spPr>
          <a:xfrm>
            <a:off x="1088684" y="1511799"/>
            <a:ext cx="6968400" cy="258810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20" name="Google Shape;20;p47"/>
          <p:cNvSpPr txBox="1"/>
          <p:nvPr>
            <p:ph idx="10" type="dt"/>
          </p:nvPr>
        </p:nvSpPr>
        <p:spPr>
          <a:xfrm>
            <a:off x="5431559" y="247777"/>
            <a:ext cx="2625600" cy="231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47"/>
          <p:cNvSpPr txBox="1"/>
          <p:nvPr>
            <p:ph idx="11" type="ftr"/>
          </p:nvPr>
        </p:nvSpPr>
        <p:spPr>
          <a:xfrm>
            <a:off x="1088684" y="246980"/>
            <a:ext cx="4220100" cy="231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47"/>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
    <p:spTree>
      <p:nvGrpSpPr>
        <p:cNvPr id="23" name="Shape 23"/>
        <p:cNvGrpSpPr/>
        <p:nvPr/>
      </p:nvGrpSpPr>
      <p:grpSpPr>
        <a:xfrm>
          <a:off x="0" y="0"/>
          <a:ext cx="0" cy="0"/>
          <a:chOff x="0" y="0"/>
          <a:chExt cx="0" cy="0"/>
        </a:xfrm>
      </p:grpSpPr>
      <p:sp>
        <p:nvSpPr>
          <p:cNvPr id="24" name="Google Shape;24;g3c5f7a6b85a_0_2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5" name="Google Shape;25;g3c5f7a6b85a_0_2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 name="Google Shape;26;g3c5f7a6b85a_0_2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27" name="Shape 27"/>
        <p:cNvGrpSpPr/>
        <p:nvPr/>
      </p:nvGrpSpPr>
      <p:grpSpPr>
        <a:xfrm>
          <a:off x="0" y="0"/>
          <a:ext cx="0" cy="0"/>
          <a:chOff x="0" y="0"/>
          <a:chExt cx="0" cy="0"/>
        </a:xfrm>
      </p:grpSpPr>
      <p:sp>
        <p:nvSpPr>
          <p:cNvPr id="28" name="Google Shape;28;g3c5f7a6b85a_0_13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9" name="Google Shape;29;g3c5f7a6b85a_0_13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0" name="Google Shape;30;g3c5f7a6b85a_0_1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3">
    <p:spTree>
      <p:nvGrpSpPr>
        <p:cNvPr id="31" name="Shape 31"/>
        <p:cNvGrpSpPr/>
        <p:nvPr/>
      </p:nvGrpSpPr>
      <p:grpSpPr>
        <a:xfrm>
          <a:off x="0" y="0"/>
          <a:ext cx="0" cy="0"/>
          <a:chOff x="0" y="0"/>
          <a:chExt cx="0" cy="0"/>
        </a:xfrm>
      </p:grpSpPr>
      <p:sp>
        <p:nvSpPr>
          <p:cNvPr id="32" name="Google Shape;32;p51"/>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3" name="Google Shape;33;p51"/>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34" name="Google Shape;34;p5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sp>
        <p:nvSpPr>
          <p:cNvPr id="36" name="Google Shape;36;p5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8E71C"/>
        </a:solidFill>
      </p:bgPr>
    </p:bg>
    <p:spTree>
      <p:nvGrpSpPr>
        <p:cNvPr id="37" name="Shape 37"/>
        <p:cNvGrpSpPr/>
        <p:nvPr/>
      </p:nvGrpSpPr>
      <p:grpSpPr>
        <a:xfrm>
          <a:off x="0" y="0"/>
          <a:ext cx="0" cy="0"/>
          <a:chOff x="0" y="0"/>
          <a:chExt cx="0" cy="0"/>
        </a:xfrm>
      </p:grpSpPr>
      <p:sp>
        <p:nvSpPr>
          <p:cNvPr id="38" name="Google Shape;38;p53"/>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3"/>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53"/>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1" name="Google Shape;41;p53"/>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2" name="Google Shape;42;p5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bg>
      <p:bgPr>
        <a:solidFill>
          <a:schemeClr val="accent5"/>
        </a:solidFill>
      </p:bgPr>
    </p:bg>
    <p:spTree>
      <p:nvGrpSpPr>
        <p:cNvPr id="43" name="Shape 43"/>
        <p:cNvGrpSpPr/>
        <p:nvPr/>
      </p:nvGrpSpPr>
      <p:grpSpPr>
        <a:xfrm>
          <a:off x="0" y="0"/>
          <a:ext cx="0" cy="0"/>
          <a:chOff x="0" y="0"/>
          <a:chExt cx="0" cy="0"/>
        </a:xfrm>
      </p:grpSpPr>
      <p:sp>
        <p:nvSpPr>
          <p:cNvPr id="44" name="Google Shape;44;p54"/>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54"/>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6" name="Google Shape;46;p5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ColTx">
  <p:cSld name="TITLE_AND_TWO_COLUMNS">
    <p:spTree>
      <p:nvGrpSpPr>
        <p:cNvPr id="47" name="Shape 47"/>
        <p:cNvGrpSpPr/>
        <p:nvPr/>
      </p:nvGrpSpPr>
      <p:grpSpPr>
        <a:xfrm>
          <a:off x="0" y="0"/>
          <a:ext cx="0" cy="0"/>
          <a:chOff x="0" y="0"/>
          <a:chExt cx="0" cy="0"/>
        </a:xfrm>
      </p:grpSpPr>
      <p:sp>
        <p:nvSpPr>
          <p:cNvPr id="48" name="Google Shape;48;p5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9" name="Google Shape;49;p55"/>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0" name="Google Shape;50;p55"/>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1" name="Google Shape;51;p5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52" name="Shape 52"/>
        <p:cNvGrpSpPr/>
        <p:nvPr/>
      </p:nvGrpSpPr>
      <p:grpSpPr>
        <a:xfrm>
          <a:off x="0" y="0"/>
          <a:ext cx="0" cy="0"/>
          <a:chOff x="0" y="0"/>
          <a:chExt cx="0" cy="0"/>
        </a:xfrm>
      </p:grpSpPr>
      <p:sp>
        <p:nvSpPr>
          <p:cNvPr id="53" name="Google Shape;53;p56"/>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4" name="Google Shape;54;p5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p:spTree>
      <p:nvGrpSpPr>
        <p:cNvPr id="55" name="Shape 55"/>
        <p:cNvGrpSpPr/>
        <p:nvPr/>
      </p:nvGrpSpPr>
      <p:grpSpPr>
        <a:xfrm>
          <a:off x="0" y="0"/>
          <a:ext cx="0" cy="0"/>
          <a:chOff x="0" y="0"/>
          <a:chExt cx="0" cy="0"/>
        </a:xfrm>
      </p:grpSpPr>
      <p:sp>
        <p:nvSpPr>
          <p:cNvPr id="56" name="Google Shape;56;p57"/>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7" name="Google Shape;57;p57"/>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8" name="Google Shape;58;p5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p:bg>
      <p:bgPr>
        <a:solidFill>
          <a:schemeClr val="accent3"/>
        </a:solidFill>
      </p:bgPr>
    </p:bg>
    <p:spTree>
      <p:nvGrpSpPr>
        <p:cNvPr id="59" name="Shape 59"/>
        <p:cNvGrpSpPr/>
        <p:nvPr/>
      </p:nvGrpSpPr>
      <p:grpSpPr>
        <a:xfrm>
          <a:off x="0" y="0"/>
          <a:ext cx="0" cy="0"/>
          <a:chOff x="0" y="0"/>
          <a:chExt cx="0" cy="0"/>
        </a:xfrm>
      </p:grpSpPr>
      <p:sp>
        <p:nvSpPr>
          <p:cNvPr id="60" name="Google Shape;60;p58"/>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1" name="Google Shape;61;p5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spTree>
      <p:nvGrpSpPr>
        <p:cNvPr id="62" name="Shape 62"/>
        <p:cNvGrpSpPr/>
        <p:nvPr/>
      </p:nvGrpSpPr>
      <p:grpSpPr>
        <a:xfrm>
          <a:off x="0" y="0"/>
          <a:ext cx="0" cy="0"/>
          <a:chOff x="0" y="0"/>
          <a:chExt cx="0" cy="0"/>
        </a:xfrm>
      </p:grpSpPr>
      <p:sp>
        <p:nvSpPr>
          <p:cNvPr id="63" name="Google Shape;63;p59"/>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 name="Google Shape;64;p59"/>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65" name="Google Shape;65;p59"/>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6" name="Google Shape;66;p59"/>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7" name="Google Shape;67;p59"/>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8" name="Google Shape;68;p5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p:spTree>
      <p:nvGrpSpPr>
        <p:cNvPr id="69" name="Shape 69"/>
        <p:cNvGrpSpPr/>
        <p:nvPr/>
      </p:nvGrpSpPr>
      <p:grpSpPr>
        <a:xfrm>
          <a:off x="0" y="0"/>
          <a:ext cx="0" cy="0"/>
          <a:chOff x="0" y="0"/>
          <a:chExt cx="0" cy="0"/>
        </a:xfrm>
      </p:grpSpPr>
      <p:sp>
        <p:nvSpPr>
          <p:cNvPr id="70" name="Google Shape;70;p60"/>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stStyle>
          <a:p/>
        </p:txBody>
      </p:sp>
      <p:sp>
        <p:nvSpPr>
          <p:cNvPr id="71" name="Google Shape;71;p6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p:spTree>
      <p:nvGrpSpPr>
        <p:cNvPr id="72" name="Shape 72"/>
        <p:cNvGrpSpPr/>
        <p:nvPr/>
      </p:nvGrpSpPr>
      <p:grpSpPr>
        <a:xfrm>
          <a:off x="0" y="0"/>
          <a:ext cx="0" cy="0"/>
          <a:chOff x="0" y="0"/>
          <a:chExt cx="0" cy="0"/>
        </a:xfrm>
      </p:grpSpPr>
      <p:sp>
        <p:nvSpPr>
          <p:cNvPr id="73" name="Google Shape;73;p61"/>
          <p:cNvSpPr txBox="1"/>
          <p:nvPr>
            <p:ph hasCustomPrompt="1"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r>
              <a:t>xx%</a:t>
            </a:r>
          </a:p>
        </p:txBody>
      </p:sp>
      <p:sp>
        <p:nvSpPr>
          <p:cNvPr id="74" name="Google Shape;74;p61"/>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75" name="Google Shape;75;p6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bg>
      <p:bgPr>
        <a:solidFill>
          <a:srgbClr val="F8E71C"/>
        </a:solidFill>
      </p:bgPr>
    </p:bg>
    <p:spTree>
      <p:nvGrpSpPr>
        <p:cNvPr id="76" name="Shape 76"/>
        <p:cNvGrpSpPr/>
        <p:nvPr/>
      </p:nvGrpSpPr>
      <p:grpSpPr>
        <a:xfrm>
          <a:off x="0" y="0"/>
          <a:ext cx="0" cy="0"/>
          <a:chOff x="0" y="0"/>
          <a:chExt cx="0" cy="0"/>
        </a:xfrm>
      </p:grpSpPr>
      <p:sp>
        <p:nvSpPr>
          <p:cNvPr id="77" name="Google Shape;77;p62"/>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62"/>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62"/>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0" name="Google Shape;80;p62"/>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1" name="Google Shape;81;p6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p:cSld name="SECTION_HEADER 2">
    <p:bg>
      <p:bgPr>
        <a:solidFill>
          <a:schemeClr val="accent5"/>
        </a:solidFill>
      </p:bgPr>
    </p:bg>
    <p:spTree>
      <p:nvGrpSpPr>
        <p:cNvPr id="82" name="Shape 82"/>
        <p:cNvGrpSpPr/>
        <p:nvPr/>
      </p:nvGrpSpPr>
      <p:grpSpPr>
        <a:xfrm>
          <a:off x="0" y="0"/>
          <a:ext cx="0" cy="0"/>
          <a:chOff x="0" y="0"/>
          <a:chExt cx="0" cy="0"/>
        </a:xfrm>
      </p:grpSpPr>
      <p:sp>
        <p:nvSpPr>
          <p:cNvPr id="83" name="Google Shape;83;p63"/>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63"/>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5" name="Google Shape;85;p6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p:cSld name="TITLE_AND_TWO_COLUMNS 2">
    <p:spTree>
      <p:nvGrpSpPr>
        <p:cNvPr id="86" name="Shape 86"/>
        <p:cNvGrpSpPr/>
        <p:nvPr/>
      </p:nvGrpSpPr>
      <p:grpSpPr>
        <a:xfrm>
          <a:off x="0" y="0"/>
          <a:ext cx="0" cy="0"/>
          <a:chOff x="0" y="0"/>
          <a:chExt cx="0" cy="0"/>
        </a:xfrm>
      </p:grpSpPr>
      <p:sp>
        <p:nvSpPr>
          <p:cNvPr id="87" name="Google Shape;87;p6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8" name="Google Shape;88;p64"/>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9" name="Google Shape;89;p64"/>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0" name="Google Shape;90;p6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p:cSld name="TITLE_ONLY 2">
    <p:spTree>
      <p:nvGrpSpPr>
        <p:cNvPr id="91" name="Shape 91"/>
        <p:cNvGrpSpPr/>
        <p:nvPr/>
      </p:nvGrpSpPr>
      <p:grpSpPr>
        <a:xfrm>
          <a:off x="0" y="0"/>
          <a:ext cx="0" cy="0"/>
          <a:chOff x="0" y="0"/>
          <a:chExt cx="0" cy="0"/>
        </a:xfrm>
      </p:grpSpPr>
      <p:sp>
        <p:nvSpPr>
          <p:cNvPr id="92" name="Google Shape;92;p6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3" name="Google Shape;93;p6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2">
    <p:spTree>
      <p:nvGrpSpPr>
        <p:cNvPr id="94" name="Shape 94"/>
        <p:cNvGrpSpPr/>
        <p:nvPr/>
      </p:nvGrpSpPr>
      <p:grpSpPr>
        <a:xfrm>
          <a:off x="0" y="0"/>
          <a:ext cx="0" cy="0"/>
          <a:chOff x="0" y="0"/>
          <a:chExt cx="0" cy="0"/>
        </a:xfrm>
      </p:grpSpPr>
      <p:sp>
        <p:nvSpPr>
          <p:cNvPr id="95" name="Google Shape;95;p66"/>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6" name="Google Shape;96;p66"/>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7" name="Google Shape;97;p6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2">
    <p:bg>
      <p:bgPr>
        <a:solidFill>
          <a:schemeClr val="accent3"/>
        </a:solidFill>
      </p:bgPr>
    </p:bg>
    <p:spTree>
      <p:nvGrpSpPr>
        <p:cNvPr id="98" name="Shape 98"/>
        <p:cNvGrpSpPr/>
        <p:nvPr/>
      </p:nvGrpSpPr>
      <p:grpSpPr>
        <a:xfrm>
          <a:off x="0" y="0"/>
          <a:ext cx="0" cy="0"/>
          <a:chOff x="0" y="0"/>
          <a:chExt cx="0" cy="0"/>
        </a:xfrm>
      </p:grpSpPr>
      <p:sp>
        <p:nvSpPr>
          <p:cNvPr id="99" name="Google Shape;99;p67"/>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0" name="Google Shape;100;p6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2">
    <p:spTree>
      <p:nvGrpSpPr>
        <p:cNvPr id="101" name="Shape 101"/>
        <p:cNvGrpSpPr/>
        <p:nvPr/>
      </p:nvGrpSpPr>
      <p:grpSpPr>
        <a:xfrm>
          <a:off x="0" y="0"/>
          <a:ext cx="0" cy="0"/>
          <a:chOff x="0" y="0"/>
          <a:chExt cx="0" cy="0"/>
        </a:xfrm>
      </p:grpSpPr>
      <p:sp>
        <p:nvSpPr>
          <p:cNvPr id="102" name="Google Shape;102;p68"/>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3" name="Google Shape;103;p68"/>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104" name="Google Shape;104;p68"/>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5" name="Google Shape;105;p68"/>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6" name="Google Shape;106;p68"/>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7" name="Google Shape;107;p6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2">
    <p:spTree>
      <p:nvGrpSpPr>
        <p:cNvPr id="108" name="Shape 108"/>
        <p:cNvGrpSpPr/>
        <p:nvPr/>
      </p:nvGrpSpPr>
      <p:grpSpPr>
        <a:xfrm>
          <a:off x="0" y="0"/>
          <a:ext cx="0" cy="0"/>
          <a:chOff x="0" y="0"/>
          <a:chExt cx="0" cy="0"/>
        </a:xfrm>
      </p:grpSpPr>
      <p:sp>
        <p:nvSpPr>
          <p:cNvPr id="109" name="Google Shape;109;p69"/>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10" name="Google Shape;110;p6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2">
    <p:spTree>
      <p:nvGrpSpPr>
        <p:cNvPr id="111" name="Shape 111"/>
        <p:cNvGrpSpPr/>
        <p:nvPr/>
      </p:nvGrpSpPr>
      <p:grpSpPr>
        <a:xfrm>
          <a:off x="0" y="0"/>
          <a:ext cx="0" cy="0"/>
          <a:chOff x="0" y="0"/>
          <a:chExt cx="0" cy="0"/>
        </a:xfrm>
      </p:grpSpPr>
      <p:sp>
        <p:nvSpPr>
          <p:cNvPr id="112" name="Google Shape;112;p70"/>
          <p:cNvSpPr txBox="1"/>
          <p:nvPr>
            <p:ph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3" name="Google Shape;113;p70"/>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14" name="Google Shape;114;p7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115" name="Shape 115"/>
        <p:cNvGrpSpPr/>
        <p:nvPr/>
      </p:nvGrpSpPr>
      <p:grpSpPr>
        <a:xfrm>
          <a:off x="0" y="0"/>
          <a:ext cx="0" cy="0"/>
          <a:chOff x="0" y="0"/>
          <a:chExt cx="0" cy="0"/>
        </a:xfrm>
      </p:grpSpPr>
      <p:sp>
        <p:nvSpPr>
          <p:cNvPr id="116" name="Google Shape;116;p7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4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1pPr>
            <a:lvl2pPr lvl="1"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2pPr>
            <a:lvl3pPr lvl="2"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3pPr>
            <a:lvl4pPr lvl="3"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4pPr>
            <a:lvl5pPr lvl="4"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5pPr>
            <a:lvl6pPr lvl="5"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6pPr>
            <a:lvl7pPr lvl="6"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7pPr>
            <a:lvl8pPr lvl="7"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8pPr>
            <a:lvl9pPr lvl="8"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9pPr>
          </a:lstStyle>
          <a:p/>
        </p:txBody>
      </p:sp>
      <p:sp>
        <p:nvSpPr>
          <p:cNvPr id="7" name="Google Shape;7;p44"/>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1pPr>
            <a:lvl2pPr indent="-342900" lvl="1" marL="914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2pPr>
            <a:lvl3pPr indent="-342900" lvl="2" marL="1371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3pPr>
            <a:lvl4pPr indent="-342900" lvl="3" marL="1828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4pPr>
            <a:lvl5pPr indent="-342900" lvl="4" marL="22860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5pPr>
            <a:lvl6pPr indent="-342900" lvl="5" marL="2743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6pPr>
            <a:lvl7pPr indent="-342900" lvl="6" marL="3200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7pPr>
            <a:lvl8pPr indent="-342900" lvl="7" marL="3657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8pPr>
            <a:lvl9pPr indent="-342900" lvl="8" marL="4114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9pPr>
          </a:lstStyle>
          <a:p/>
        </p:txBody>
      </p:sp>
      <p:sp>
        <p:nvSpPr>
          <p:cNvPr id="8" name="Google Shape;8;p4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journals.sagepub.com/doi/full/10.1177/20539517231205476" TargetMode="External"/><Relationship Id="rId4" Type="http://schemas.openxmlformats.org/officeDocument/2006/relationships/hyperlink" Target="https://press.princeton.edu/books/hardcover/9780691222882/viral-justice?srsltid=AfmBOor3tAJ56EfltJ6sq8n-8usjUxD4VvVZJu5QRl0KSsv-JO1tot_5" TargetMode="External"/><Relationship Id="rId5" Type="http://schemas.openxmlformats.org/officeDocument/2006/relationships/hyperlink" Target="https://press.princeton.edu/books/hardcover/9780691222882/viral-justice?srsltid=AfmBOor3tAJ56EfltJ6sq8n-8usjUxD4VvVZJu5QRl0KSsv-JO1tot_5" TargetMode="External"/><Relationship Id="rId6" Type="http://schemas.openxmlformats.org/officeDocument/2006/relationships/hyperlink" Target="https://yalebooks.yale.edu/book/9780300264630/atlas-of-ai/" TargetMode="External"/><Relationship Id="rId7" Type="http://schemas.openxmlformats.org/officeDocument/2006/relationships/hyperlink" Target="https://muse.jhu.edu/article/716358"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docs.google.com/forms/d/e/1FAIpQLScSNAQ2togBV3MFylqj827681UTAJu1PQfhs-RNEqlKo1z3Dw/viewfor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hreusa.org/membership/" TargetMode="External"/><Relationship Id="rId4" Type="http://schemas.openxmlformats.org/officeDocument/2006/relationships/hyperlink" Target="https://hreusa.org/committees/" TargetMode="External"/><Relationship Id="rId5" Type="http://schemas.openxmlformats.org/officeDocument/2006/relationships/hyperlink" Target="https://docs.google.com/forms/d/e/1FAIpQLSfVIqyMMSfW6PSKuplA-oa1v8nRRg0UFH3aThPa836bC2iC9w/viewfor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docs.google.com/forms/d/e/1FAIpQLSfVIqyMMSfW6PSKuplA-oa1v8nRRg0UFH3aThPa836bC2iC9w/viewfor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hyperlink" Target="https://www.puffinfoundation.org/" TargetMode="External"/><Relationship Id="rId5" Type="http://schemas.openxmlformats.org/officeDocument/2006/relationships/hyperlink" Target="http://hreusa.org" TargetMode="External"/><Relationship Id="rId6" Type="http://schemas.openxmlformats.org/officeDocument/2006/relationships/hyperlink" Target="https://www.centerfortransformativeaction.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
          <p:cNvSpPr/>
          <p:nvPr/>
        </p:nvSpPr>
        <p:spPr>
          <a:xfrm>
            <a:off x="119401" y="4190445"/>
            <a:ext cx="8905200" cy="846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22" name="Google Shape;122;p1"/>
          <p:cNvSpPr txBox="1"/>
          <p:nvPr>
            <p:ph type="title"/>
          </p:nvPr>
        </p:nvSpPr>
        <p:spPr>
          <a:xfrm>
            <a:off x="311700" y="4179528"/>
            <a:ext cx="8520600" cy="7098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420">
                <a:solidFill>
                  <a:srgbClr val="FFFFFF"/>
                </a:solidFill>
                <a:latin typeface="Helvetica Neue"/>
                <a:ea typeface="Helvetica Neue"/>
                <a:cs typeface="Helvetica Neue"/>
                <a:sym typeface="Helvetica Neue"/>
              </a:rPr>
              <a:t>Digital Rights and Democracy: </a:t>
            </a:r>
            <a:endParaRPr b="1" sz="2420">
              <a:solidFill>
                <a:srgbClr val="FFFFFF"/>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FFFFFF"/>
              </a:buClr>
              <a:buSzPts val="2520"/>
              <a:buFont typeface="Helvetica Neue"/>
              <a:buNone/>
            </a:pPr>
            <a:r>
              <a:rPr b="1" lang="en" sz="2420">
                <a:solidFill>
                  <a:srgbClr val="FFFFFF"/>
                </a:solidFill>
                <a:latin typeface="Helvetica Neue"/>
                <a:ea typeface="Helvetica Neue"/>
                <a:cs typeface="Helvetica Neue"/>
                <a:sym typeface="Helvetica Neue"/>
              </a:rPr>
              <a:t>Navigating AI, Surveillance, and Privacy</a:t>
            </a:r>
            <a:endParaRPr sz="2900"/>
          </a:p>
        </p:txBody>
      </p:sp>
      <p:pic>
        <p:nvPicPr>
          <p:cNvPr id="123" name="Google Shape;123;p1"/>
          <p:cNvPicPr preferRelativeResize="0"/>
          <p:nvPr/>
        </p:nvPicPr>
        <p:blipFill rotWithShape="1">
          <a:blip r:embed="rId3">
            <a:alphaModFix/>
          </a:blip>
          <a:srcRect b="0" l="0" r="0" t="0"/>
          <a:stretch/>
        </p:blipFill>
        <p:spPr>
          <a:xfrm>
            <a:off x="1318375" y="1665875"/>
            <a:ext cx="5695725" cy="2513649"/>
          </a:xfrm>
          <a:prstGeom prst="rect">
            <a:avLst/>
          </a:prstGeom>
          <a:noFill/>
          <a:ln>
            <a:noFill/>
          </a:ln>
        </p:spPr>
      </p:pic>
      <p:sp>
        <p:nvSpPr>
          <p:cNvPr id="124" name="Google Shape;124;p1"/>
          <p:cNvSpPr txBox="1"/>
          <p:nvPr/>
        </p:nvSpPr>
        <p:spPr>
          <a:xfrm>
            <a:off x="909850" y="222825"/>
            <a:ext cx="7353300" cy="103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Playfair Display"/>
                <a:ea typeface="Playfair Display"/>
                <a:cs typeface="Playfair Display"/>
                <a:sym typeface="Playfair Display"/>
              </a:rPr>
              <a:t>2025-26 Training As Action Series</a:t>
            </a:r>
            <a:endParaRPr b="1" i="0" sz="3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000000"/>
                </a:solidFill>
                <a:latin typeface="Playfair Display"/>
                <a:ea typeface="Playfair Display"/>
                <a:cs typeface="Playfair Display"/>
                <a:sym typeface="Playfair Display"/>
              </a:rPr>
              <a:t>Module </a:t>
            </a:r>
            <a:r>
              <a:rPr b="1" lang="en" sz="2900">
                <a:latin typeface="Playfair Display"/>
                <a:ea typeface="Playfair Display"/>
                <a:cs typeface="Playfair Display"/>
                <a:sym typeface="Playfair Display"/>
              </a:rPr>
              <a:t>8</a:t>
            </a:r>
            <a:endParaRPr b="1" i="0" sz="29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30" name="Google Shape;130;p2"/>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Check-In In The Chat: </a:t>
            </a:r>
            <a:endParaRPr/>
          </a:p>
        </p:txBody>
      </p:sp>
      <p:sp>
        <p:nvSpPr>
          <p:cNvPr id="131" name="Google Shape;131;p2"/>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32" name="Google Shape;132;p2"/>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33" name="Google Shape;133;p2"/>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Your Name</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Your Role (i.e. Teacher, Student)</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 Institution and Location</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One thing you’re looking forward to doing this </a:t>
            </a:r>
            <a:r>
              <a:rPr lang="en" sz="2600">
                <a:latin typeface="Playfair Display"/>
                <a:ea typeface="Playfair Display"/>
                <a:cs typeface="Playfair Display"/>
                <a:sym typeface="Playfair Display"/>
              </a:rPr>
              <a:t>Spring</a:t>
            </a:r>
            <a:endParaRPr b="0" i="0" sz="26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39" name="Google Shape;139;p3"/>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Agenda</a:t>
            </a:r>
            <a:endParaRPr/>
          </a:p>
        </p:txBody>
      </p:sp>
      <p:sp>
        <p:nvSpPr>
          <p:cNvPr id="140" name="Google Shape;140;p3"/>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41" name="Google Shape;141;p3"/>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42" name="Google Shape;142;p3"/>
          <p:cNvSpPr txBox="1"/>
          <p:nvPr/>
        </p:nvSpPr>
        <p:spPr>
          <a:xfrm>
            <a:off x="553650" y="1067150"/>
            <a:ext cx="8265300" cy="3949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en" sz="1900" u="none" cap="none" strike="noStrike">
                <a:solidFill>
                  <a:srgbClr val="000000"/>
                </a:solidFill>
                <a:latin typeface="Playfair Display"/>
                <a:ea typeface="Playfair Display"/>
                <a:cs typeface="Playfair Display"/>
                <a:sym typeface="Playfair Display"/>
              </a:rPr>
              <a:t>Welcome and Check-In</a:t>
            </a:r>
            <a:endParaRPr b="0" i="0" sz="19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t/>
            </a:r>
            <a:endParaRPr b="0" i="0" sz="19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rPr b="0" i="0" lang="en" sz="1900" u="none" cap="none" strike="noStrike">
                <a:solidFill>
                  <a:srgbClr val="000000"/>
                </a:solidFill>
                <a:latin typeface="Playfair Display"/>
                <a:ea typeface="Playfair Display"/>
                <a:cs typeface="Playfair Display"/>
                <a:sym typeface="Playfair Display"/>
              </a:rPr>
              <a:t>Group Expectations and Norms</a:t>
            </a:r>
            <a:endParaRPr b="0" i="0" sz="19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t/>
            </a:r>
            <a:endParaRPr b="0" i="0" sz="19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rPr lang="en" sz="1900">
                <a:latin typeface="Playfair Display"/>
                <a:ea typeface="Playfair Display"/>
                <a:cs typeface="Playfair Display"/>
                <a:sym typeface="Playfair Display"/>
              </a:rPr>
              <a:t>Technology and Human Rights</a:t>
            </a:r>
            <a:endParaRPr sz="19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t/>
            </a:r>
            <a:endParaRPr sz="19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rPr lang="en" sz="1900">
                <a:latin typeface="Playfair Display"/>
                <a:ea typeface="Playfair Display"/>
                <a:cs typeface="Playfair Display"/>
                <a:sym typeface="Playfair Display"/>
              </a:rPr>
              <a:t>Governing technology in </a:t>
            </a:r>
            <a:r>
              <a:rPr lang="en" sz="1900">
                <a:latin typeface="Playfair Display"/>
                <a:ea typeface="Playfair Display"/>
                <a:cs typeface="Playfair Display"/>
                <a:sym typeface="Playfair Display"/>
              </a:rPr>
              <a:t>accordance</a:t>
            </a:r>
            <a:r>
              <a:rPr lang="en" sz="1900">
                <a:latin typeface="Playfair Display"/>
                <a:ea typeface="Playfair Display"/>
                <a:cs typeface="Playfair Display"/>
                <a:sym typeface="Playfair Display"/>
              </a:rPr>
              <a:t> with human rights</a:t>
            </a:r>
            <a:endParaRPr sz="19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t/>
            </a:r>
            <a:endParaRPr sz="19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rPr lang="en" sz="1900">
                <a:latin typeface="Playfair Display"/>
                <a:ea typeface="Playfair Display"/>
                <a:cs typeface="Playfair Display"/>
                <a:sym typeface="Playfair Display"/>
              </a:rPr>
              <a:t>Dialogue and Discussion about AI, Surveillance, and Privacy &amp; Human Rights</a:t>
            </a:r>
            <a:endParaRPr sz="19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t/>
            </a:r>
            <a:endParaRPr b="0" i="0" sz="19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1600"/>
              <a:buFont typeface="Arial"/>
              <a:buNone/>
            </a:pPr>
            <a:r>
              <a:rPr b="0" i="0" lang="en" sz="1900" u="none" cap="none" strike="noStrike">
                <a:solidFill>
                  <a:srgbClr val="000000"/>
                </a:solidFill>
                <a:latin typeface="Playfair Display"/>
                <a:ea typeface="Playfair Display"/>
                <a:cs typeface="Playfair Display"/>
                <a:sym typeface="Playfair Display"/>
              </a:rPr>
              <a:t>Evaluation and Parting Words</a:t>
            </a:r>
            <a:endParaRPr b="0" i="0" sz="19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p:nvPr/>
        </p:nvSpPr>
        <p:spPr>
          <a:xfrm>
            <a:off x="25"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48" name="Google Shape;148;p8"/>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Playfair Display"/>
                <a:ea typeface="Playfair Display"/>
                <a:cs typeface="Playfair Display"/>
                <a:sym typeface="Playfair Display"/>
              </a:rPr>
              <a:t>What is Human Rights Education &amp; Training?</a:t>
            </a:r>
            <a:endParaRPr>
              <a:latin typeface="Playfair Display"/>
              <a:ea typeface="Playfair Display"/>
              <a:cs typeface="Playfair Display"/>
              <a:sym typeface="Playfair Display"/>
            </a:endParaRPr>
          </a:p>
        </p:txBody>
      </p:sp>
      <p:sp>
        <p:nvSpPr>
          <p:cNvPr id="149" name="Google Shape;149;p8"/>
          <p:cNvSpPr txBox="1"/>
          <p:nvPr/>
        </p:nvSpPr>
        <p:spPr>
          <a:xfrm>
            <a:off x="469025" y="1229050"/>
            <a:ext cx="7663200" cy="30624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A lifelong process of teaching and learning that helps individuals, groups, and communities:</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Develop the knowledge, skills, and values to fully exercise and protect their human rights and those of others;</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Fulfill their responsibilities in the context of internationally recognized human rights principles; </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Achieve justice and peace in the world.</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0" lvl="0" marL="0" marR="0" rtl="0" algn="l">
              <a:lnSpc>
                <a:spcPct val="100000"/>
              </a:lnSpc>
              <a:spcBef>
                <a:spcPts val="2400"/>
              </a:spcBef>
              <a:spcAft>
                <a:spcPts val="0"/>
              </a:spcAft>
              <a:buClr>
                <a:srgbClr val="000000"/>
              </a:buClr>
              <a:buSzPts val="2100"/>
              <a:buFont typeface="Arial"/>
              <a:buNone/>
            </a:pPr>
            <a:r>
              <a:t/>
            </a:r>
            <a:endParaRPr b="1"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457200" marR="0" rtl="0" algn="l">
              <a:lnSpc>
                <a:spcPct val="100000"/>
              </a:lnSpc>
              <a:spcBef>
                <a:spcPts val="100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1000"/>
              </a:spcBef>
              <a:spcAft>
                <a:spcPts val="0"/>
              </a:spcAft>
              <a:buClr>
                <a:srgbClr val="000000"/>
              </a:buClr>
              <a:buSzPts val="18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800"/>
              <a:buFont typeface="Arial"/>
              <a:buNone/>
            </a:pPr>
            <a:r>
              <a:t/>
            </a:r>
            <a:endParaRPr b="0" i="0" sz="21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p:nvPr/>
        </p:nvSpPr>
        <p:spPr>
          <a:xfrm>
            <a:off x="0" y="-5"/>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56" name="Google Shape;156;p9"/>
          <p:cNvSpPr txBox="1"/>
          <p:nvPr>
            <p:ph type="title"/>
          </p:nvPr>
        </p:nvSpPr>
        <p:spPr>
          <a:xfrm>
            <a:off x="752950" y="27000"/>
            <a:ext cx="7303200" cy="7869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1400"/>
              <a:buNone/>
            </a:pPr>
            <a:r>
              <a:rPr b="1" lang="en">
                <a:solidFill>
                  <a:srgbClr val="FFFFFF"/>
                </a:solidFill>
                <a:latin typeface="Playfair Display"/>
                <a:ea typeface="Playfair Display"/>
                <a:cs typeface="Playfair Display"/>
                <a:sym typeface="Playfair Display"/>
              </a:rPr>
              <a:t>HRE: About, Through &amp; For</a:t>
            </a:r>
            <a:endParaRPr b="1">
              <a:solidFill>
                <a:srgbClr val="FFFFFF"/>
              </a:solidFill>
              <a:latin typeface="Playfair Display"/>
              <a:ea typeface="Playfair Display"/>
              <a:cs typeface="Playfair Display"/>
              <a:sym typeface="Playfair Display"/>
            </a:endParaRPr>
          </a:p>
        </p:txBody>
      </p:sp>
      <p:sp>
        <p:nvSpPr>
          <p:cNvPr id="157" name="Google Shape;157;p9"/>
          <p:cNvSpPr txBox="1"/>
          <p:nvPr>
            <p:ph idx="1" type="body"/>
          </p:nvPr>
        </p:nvSpPr>
        <p:spPr>
          <a:xfrm>
            <a:off x="470406" y="1120961"/>
            <a:ext cx="8203200" cy="3524700"/>
          </a:xfrm>
          <a:prstGeom prst="rect">
            <a:avLst/>
          </a:prstGeom>
          <a:noFill/>
          <a:ln>
            <a:noFill/>
          </a:ln>
        </p:spPr>
        <p:txBody>
          <a:bodyPr anchorCtr="0" anchor="t" bIns="34275" lIns="68575" spcFirstLastPara="1" rIns="68575" wrap="square" tIns="34275">
            <a:noAutofit/>
          </a:bodyPr>
          <a:lstStyle/>
          <a:p>
            <a:pPr indent="-177800" lvl="0" marL="177800" rtl="0" algn="l">
              <a:lnSpc>
                <a:spcPct val="100000"/>
              </a:lnSpc>
              <a:spcBef>
                <a:spcPts val="0"/>
              </a:spcBef>
              <a:spcAft>
                <a:spcPts val="0"/>
              </a:spcAft>
              <a:buSzPts val="2000"/>
              <a:buChar char="•"/>
            </a:pPr>
            <a:r>
              <a:rPr lang="en" sz="2000"/>
              <a:t>(a) Education </a:t>
            </a:r>
            <a:r>
              <a:rPr b="1" i="1" lang="en" sz="2000">
                <a:solidFill>
                  <a:schemeClr val="accent4"/>
                </a:solidFill>
              </a:rPr>
              <a:t>about</a:t>
            </a:r>
            <a:r>
              <a:rPr lang="en" sz="2000"/>
              <a:t> human rights, which includes providing </a:t>
            </a:r>
            <a:r>
              <a:rPr b="1" lang="en" sz="2000"/>
              <a:t>knowledge</a:t>
            </a:r>
            <a:r>
              <a:rPr lang="en" sz="2000"/>
              <a:t> and </a:t>
            </a:r>
            <a:r>
              <a:rPr b="1" lang="en" sz="2000"/>
              <a:t>understanding</a:t>
            </a:r>
            <a:r>
              <a:rPr lang="en" sz="2000"/>
              <a:t> of human rights norms and principles, the values that underpin them and the mechanisms for their protection;</a:t>
            </a:r>
            <a:endParaRPr sz="2400"/>
          </a:p>
          <a:p>
            <a:pPr indent="-177800" lvl="0" marL="177800" rtl="0" algn="l">
              <a:lnSpc>
                <a:spcPct val="100000"/>
              </a:lnSpc>
              <a:spcBef>
                <a:spcPts val="800"/>
              </a:spcBef>
              <a:spcAft>
                <a:spcPts val="0"/>
              </a:spcAft>
              <a:buSzPts val="2000"/>
              <a:buChar char="•"/>
            </a:pPr>
            <a:r>
              <a:rPr lang="en" sz="2000"/>
              <a:t> (b) Education </a:t>
            </a:r>
            <a:r>
              <a:rPr b="1" i="1" lang="en" sz="2000">
                <a:solidFill>
                  <a:schemeClr val="accent4"/>
                </a:solidFill>
              </a:rPr>
              <a:t>through</a:t>
            </a:r>
            <a:r>
              <a:rPr b="1" lang="en" sz="2000">
                <a:solidFill>
                  <a:schemeClr val="accent4"/>
                </a:solidFill>
              </a:rPr>
              <a:t> </a:t>
            </a:r>
            <a:r>
              <a:rPr lang="en" sz="2000"/>
              <a:t>human rights, which includes learning and teaching in a way that </a:t>
            </a:r>
            <a:r>
              <a:rPr b="1" lang="en" sz="2000"/>
              <a:t>respects</a:t>
            </a:r>
            <a:r>
              <a:rPr lang="en" sz="2000"/>
              <a:t> the rights of both educators and learners; </a:t>
            </a:r>
            <a:endParaRPr sz="2000"/>
          </a:p>
          <a:p>
            <a:pPr indent="-177800" lvl="0" marL="177800" rtl="0" algn="l">
              <a:lnSpc>
                <a:spcPct val="100000"/>
              </a:lnSpc>
              <a:spcBef>
                <a:spcPts val="800"/>
              </a:spcBef>
              <a:spcAft>
                <a:spcPts val="0"/>
              </a:spcAft>
              <a:buSzPts val="2000"/>
              <a:buChar char="•"/>
            </a:pPr>
            <a:r>
              <a:rPr lang="en" sz="2000"/>
              <a:t>(c) Education </a:t>
            </a:r>
            <a:r>
              <a:rPr b="1" i="1" lang="en" sz="2000">
                <a:solidFill>
                  <a:schemeClr val="accent4"/>
                </a:solidFill>
              </a:rPr>
              <a:t>for</a:t>
            </a:r>
            <a:r>
              <a:rPr b="1" lang="en" sz="2000">
                <a:solidFill>
                  <a:schemeClr val="accent4"/>
                </a:solidFill>
              </a:rPr>
              <a:t> </a:t>
            </a:r>
            <a:r>
              <a:rPr lang="en" sz="2000"/>
              <a:t>human rights, which includes </a:t>
            </a:r>
            <a:r>
              <a:rPr b="1" lang="en" sz="2000"/>
              <a:t>empowering</a:t>
            </a:r>
            <a:r>
              <a:rPr lang="en" sz="2000"/>
              <a:t> persons to enjoy and exercise their rights and to respect and uphold the rights of others” (UNDHRET, 2011). </a:t>
            </a:r>
            <a:endParaRPr sz="2400"/>
          </a:p>
          <a:p>
            <a:pPr indent="-88900" lvl="0" marL="177800" rtl="0" algn="l">
              <a:lnSpc>
                <a:spcPct val="100000"/>
              </a:lnSpc>
              <a:spcBef>
                <a:spcPts val="800"/>
              </a:spcBef>
              <a:spcAft>
                <a:spcPts val="0"/>
              </a:spcAft>
              <a:buSzPts val="1400"/>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3c5f7a6b85a_0_0"/>
          <p:cNvSpPr/>
          <p:nvPr/>
        </p:nvSpPr>
        <p:spPr>
          <a:xfrm>
            <a:off x="3590989" y="2151300"/>
            <a:ext cx="5498700" cy="840900"/>
          </a:xfrm>
          <a:prstGeom prst="rect">
            <a:avLst/>
          </a:prstGeom>
          <a:solidFill>
            <a:srgbClr val="16A4AE"/>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63" name="Google Shape;163;g3c5f7a6b85a_0_0"/>
          <p:cNvSpPr txBox="1"/>
          <p:nvPr>
            <p:ph type="title"/>
          </p:nvPr>
        </p:nvSpPr>
        <p:spPr>
          <a:xfrm>
            <a:off x="4572002" y="2285388"/>
            <a:ext cx="3789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Group Expectations</a:t>
            </a:r>
            <a:endParaRPr/>
          </a:p>
        </p:txBody>
      </p:sp>
      <p:pic>
        <p:nvPicPr>
          <p:cNvPr id="164" name="Google Shape;164;g3c5f7a6b85a_0_0"/>
          <p:cNvPicPr preferRelativeResize="0"/>
          <p:nvPr/>
        </p:nvPicPr>
        <p:blipFill rotWithShape="1">
          <a:blip r:embed="rId3">
            <a:alphaModFix/>
          </a:blip>
          <a:srcRect b="3939" l="5725" r="5628" t="4408"/>
          <a:stretch/>
        </p:blipFill>
        <p:spPr>
          <a:xfrm>
            <a:off x="0" y="0"/>
            <a:ext cx="3844202" cy="5143500"/>
          </a:xfrm>
          <a:prstGeom prst="rect">
            <a:avLst/>
          </a:prstGeom>
          <a:noFill/>
          <a:ln>
            <a:noFill/>
          </a:ln>
        </p:spPr>
      </p:pic>
      <p:pic>
        <p:nvPicPr>
          <p:cNvPr id="165" name="Google Shape;165;g3c5f7a6b85a_0_0"/>
          <p:cNvPicPr preferRelativeResize="0"/>
          <p:nvPr/>
        </p:nvPicPr>
        <p:blipFill rotWithShape="1">
          <a:blip r:embed="rId4">
            <a:alphaModFix/>
          </a:blip>
          <a:srcRect b="0" l="0" r="0" t="0"/>
          <a:stretch/>
        </p:blipFill>
        <p:spPr>
          <a:xfrm>
            <a:off x="4544700" y="308050"/>
            <a:ext cx="3844202" cy="16965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4"/>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71" name="Google Shape;171;p4"/>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Facilitator Introduction: </a:t>
            </a:r>
            <a:endParaRPr/>
          </a:p>
        </p:txBody>
      </p:sp>
      <p:sp>
        <p:nvSpPr>
          <p:cNvPr id="172" name="Google Shape;172;p4"/>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73" name="Google Shape;173;p4"/>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pic>
        <p:nvPicPr>
          <p:cNvPr id="174" name="Google Shape;174;p4"/>
          <p:cNvPicPr preferRelativeResize="0"/>
          <p:nvPr/>
        </p:nvPicPr>
        <p:blipFill>
          <a:blip r:embed="rId3">
            <a:alphaModFix/>
          </a:blip>
          <a:stretch>
            <a:fillRect/>
          </a:stretch>
        </p:blipFill>
        <p:spPr>
          <a:xfrm>
            <a:off x="221725" y="1067976"/>
            <a:ext cx="4062198" cy="2707450"/>
          </a:xfrm>
          <a:prstGeom prst="rect">
            <a:avLst/>
          </a:prstGeom>
          <a:noFill/>
          <a:ln>
            <a:noFill/>
          </a:ln>
        </p:spPr>
      </p:pic>
      <p:sp>
        <p:nvSpPr>
          <p:cNvPr id="175" name="Google Shape;175;p4"/>
          <p:cNvSpPr txBox="1"/>
          <p:nvPr/>
        </p:nvSpPr>
        <p:spPr>
          <a:xfrm>
            <a:off x="4921675" y="1067525"/>
            <a:ext cx="4131600" cy="3867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en" sz="1200">
                <a:highlight>
                  <a:srgbClr val="FFFFFF"/>
                </a:highlight>
              </a:rPr>
              <a:t>Dr. Onur Bakiner </a:t>
            </a:r>
            <a:r>
              <a:rPr lang="en" sz="1200">
                <a:highlight>
                  <a:srgbClr val="FFFFFF"/>
                </a:highlight>
              </a:rPr>
              <a:t>is professor of political science and director of the Technology Ethics Initiative at Seattle University. His research and teaching interests include technology &amp; society, technology governance, human rights, and judicial politics. His current research examines governance models to mitigate AI risks and harms. He has delivered public lectures in universities, nonprofits, international organizations and business associations in the United States, Colombia, Canada, Turkey and Germany on the societal implications of technology, judicial politics, and human rights.</a:t>
            </a:r>
            <a:endParaRPr sz="1200">
              <a:highlight>
                <a:srgbClr val="FFFFFF"/>
              </a:highlight>
            </a:endParaRPr>
          </a:p>
          <a:p>
            <a:pPr indent="0" lvl="0" marL="0" rtl="0" algn="just">
              <a:lnSpc>
                <a:spcPct val="115000"/>
              </a:lnSpc>
              <a:spcBef>
                <a:spcPts val="0"/>
              </a:spcBef>
              <a:spcAft>
                <a:spcPts val="0"/>
              </a:spcAft>
              <a:buNone/>
            </a:pPr>
            <a:r>
              <a:rPr lang="en" sz="1200">
                <a:highlight>
                  <a:srgbClr val="FFFFFF"/>
                </a:highlight>
              </a:rPr>
              <a:t> </a:t>
            </a:r>
            <a:endParaRPr sz="1200">
              <a:highlight>
                <a:srgbClr val="FFFFFF"/>
              </a:highlight>
            </a:endParaRPr>
          </a:p>
          <a:p>
            <a:pPr indent="0" lvl="0" marL="0" rtl="0" algn="just">
              <a:lnSpc>
                <a:spcPct val="115000"/>
              </a:lnSpc>
              <a:spcBef>
                <a:spcPts val="0"/>
              </a:spcBef>
              <a:spcAft>
                <a:spcPts val="0"/>
              </a:spcAft>
              <a:buNone/>
            </a:pPr>
            <a:r>
              <a:rPr lang="en" sz="1200">
                <a:highlight>
                  <a:srgbClr val="FFFFFF"/>
                </a:highlight>
              </a:rPr>
              <a:t>His book </a:t>
            </a:r>
            <a:r>
              <a:rPr i="1" lang="en" sz="1200">
                <a:highlight>
                  <a:srgbClr val="FFFFFF"/>
                </a:highlight>
              </a:rPr>
              <a:t>Governing AI: A Primer</a:t>
            </a:r>
            <a:r>
              <a:rPr lang="en" sz="1200">
                <a:highlight>
                  <a:srgbClr val="FFFFFF"/>
                </a:highlight>
              </a:rPr>
              <a:t> has been published by the Cambridge University Press in 2026. His first book </a:t>
            </a:r>
            <a:r>
              <a:rPr i="1" lang="en" sz="1200">
                <a:highlight>
                  <a:srgbClr val="FFFFFF"/>
                </a:highlight>
              </a:rPr>
              <a:t>Truth Commissions: Memory, Power, and Legitimacy</a:t>
            </a:r>
            <a:r>
              <a:rPr lang="en" sz="1200">
                <a:highlight>
                  <a:srgbClr val="FFFFFF"/>
                </a:highlight>
              </a:rPr>
              <a:t> (University of Pennsylvania Press, 2015) has been awarded the Best Book Award by the Human Rights Section of the American Political Science Association in 2017. </a:t>
            </a:r>
            <a:endParaRPr sz="1200">
              <a:highlight>
                <a:srgbClr val="FFFFFF"/>
              </a:highlight>
            </a:endParaRPr>
          </a:p>
          <a:p>
            <a:pPr indent="0" lvl="0" marL="0" rtl="0" algn="just">
              <a:lnSpc>
                <a:spcPct val="115000"/>
              </a:lnSpc>
              <a:spcBef>
                <a:spcPts val="0"/>
              </a:spcBef>
              <a:spcAft>
                <a:spcPts val="0"/>
              </a:spcAft>
              <a:buNone/>
            </a:pPr>
            <a:r>
              <a:t/>
            </a:r>
            <a:endParaRPr sz="1800">
              <a:latin typeface="Playfair Display"/>
              <a:ea typeface="Playfair Display"/>
              <a:cs typeface="Playfair Display"/>
              <a:sym typeface="Playfair Display"/>
            </a:endParaRPr>
          </a:p>
        </p:txBody>
      </p:sp>
      <p:sp>
        <p:nvSpPr>
          <p:cNvPr id="176" name="Google Shape;176;p4"/>
          <p:cNvSpPr txBox="1"/>
          <p:nvPr/>
        </p:nvSpPr>
        <p:spPr>
          <a:xfrm>
            <a:off x="221725" y="3909625"/>
            <a:ext cx="39651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Playfair Display"/>
                <a:ea typeface="Playfair Display"/>
                <a:cs typeface="Playfair Display"/>
                <a:sym typeface="Playfair Display"/>
              </a:rPr>
              <a:t>Professor Onur Bakiner </a:t>
            </a:r>
            <a:endParaRPr b="1" sz="1800">
              <a:latin typeface="Playfair Display"/>
              <a:ea typeface="Playfair Display"/>
              <a:cs typeface="Playfair Display"/>
              <a:sym typeface="Playfair Display"/>
            </a:endParaRPr>
          </a:p>
          <a:p>
            <a:pPr indent="0" lvl="0" marL="0" rtl="0" algn="l">
              <a:spcBef>
                <a:spcPts val="0"/>
              </a:spcBef>
              <a:spcAft>
                <a:spcPts val="0"/>
              </a:spcAft>
              <a:buNone/>
            </a:pPr>
            <a:r>
              <a:rPr b="1" lang="en" sz="1800">
                <a:latin typeface="Playfair Display"/>
                <a:ea typeface="Playfair Display"/>
                <a:cs typeface="Playfair Display"/>
                <a:sym typeface="Playfair Display"/>
              </a:rPr>
              <a:t>Seattle University</a:t>
            </a:r>
            <a:endParaRPr b="1" sz="1800">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ce09dd8aee_1_4"/>
          <p:cNvSpPr txBox="1"/>
          <p:nvPr>
            <p:ph type="title"/>
          </p:nvPr>
        </p:nvSpPr>
        <p:spPr>
          <a:xfrm>
            <a:off x="311699" y="445025"/>
            <a:ext cx="8520600" cy="572700"/>
          </a:xfrm>
          <a:prstGeom prst="rect">
            <a:avLst/>
          </a:prstGeom>
        </p:spPr>
        <p:txBody>
          <a:bodyPr anchorCtr="0" anchor="t" bIns="91400" lIns="91400" spcFirstLastPara="1" rIns="91400" wrap="square" tIns="91400">
            <a:noAutofit/>
          </a:bodyPr>
          <a:lstStyle/>
          <a:p>
            <a:pPr indent="0" lvl="0" marL="0" rtl="0" algn="l">
              <a:spcBef>
                <a:spcPts val="0"/>
              </a:spcBef>
              <a:spcAft>
                <a:spcPts val="0"/>
              </a:spcAft>
              <a:buNone/>
            </a:pPr>
            <a:r>
              <a:rPr lang="en" sz="4000">
                <a:latin typeface="Rockwell"/>
                <a:ea typeface="Rockwell"/>
                <a:cs typeface="Rockwell"/>
                <a:sym typeface="Rockwell"/>
              </a:rPr>
              <a:t>Technology and human rights</a:t>
            </a:r>
            <a:endParaRPr/>
          </a:p>
        </p:txBody>
      </p:sp>
      <p:sp>
        <p:nvSpPr>
          <p:cNvPr id="182" name="Google Shape;182;g3ce09dd8aee_1_4"/>
          <p:cNvSpPr txBox="1"/>
          <p:nvPr>
            <p:ph idx="1" type="body"/>
          </p:nvPr>
        </p:nvSpPr>
        <p:spPr>
          <a:xfrm>
            <a:off x="311699" y="1234074"/>
            <a:ext cx="8520600" cy="3334800"/>
          </a:xfrm>
          <a:prstGeom prst="rect">
            <a:avLst/>
          </a:prstGeom>
        </p:spPr>
        <p:txBody>
          <a:bodyPr anchorCtr="0" anchor="t" bIns="91400" lIns="91400" spcFirstLastPara="1" rIns="91400" wrap="square" tIns="91400">
            <a:noAutofit/>
          </a:bodyPr>
          <a:lstStyle/>
          <a:p>
            <a:pPr indent="0" lvl="0" marL="0" rtl="0" algn="l">
              <a:spcBef>
                <a:spcPts val="600"/>
              </a:spcBef>
              <a:spcAft>
                <a:spcPts val="0"/>
              </a:spcAft>
              <a:buNone/>
            </a:pPr>
            <a:r>
              <a:rPr lang="en" sz="2700"/>
              <a:t>•Technology can enhance human rights protections</a:t>
            </a:r>
            <a:endParaRPr sz="2700"/>
          </a:p>
          <a:p>
            <a:pPr indent="0" lvl="0" marL="12700" rtl="0" algn="l">
              <a:spcBef>
                <a:spcPts val="600"/>
              </a:spcBef>
              <a:spcAft>
                <a:spcPts val="0"/>
              </a:spcAft>
              <a:buNone/>
            </a:pPr>
            <a:r>
              <a:rPr lang="en" sz="2400"/>
              <a:t>–E.g.: smartphone cameras during protests</a:t>
            </a:r>
            <a:endParaRPr sz="2400"/>
          </a:p>
          <a:p>
            <a:pPr indent="0" lvl="0" marL="0" rtl="0" algn="l">
              <a:spcBef>
                <a:spcPts val="600"/>
              </a:spcBef>
              <a:spcAft>
                <a:spcPts val="0"/>
              </a:spcAft>
              <a:buNone/>
            </a:pPr>
            <a:r>
              <a:rPr lang="en" sz="2700"/>
              <a:t>•Technological change requires new human rights protections</a:t>
            </a:r>
            <a:endParaRPr sz="2700"/>
          </a:p>
          <a:p>
            <a:pPr indent="0" lvl="0" marL="12700" rtl="0" algn="l">
              <a:spcBef>
                <a:spcPts val="600"/>
              </a:spcBef>
              <a:spcAft>
                <a:spcPts val="0"/>
              </a:spcAft>
              <a:buNone/>
            </a:pPr>
            <a:r>
              <a:rPr lang="en" sz="2400"/>
              <a:t>–E.g.: privacy in the age of cameras</a:t>
            </a:r>
            <a:endParaRPr sz="2400"/>
          </a:p>
          <a:p>
            <a:pPr indent="0" lvl="0" marL="0" rtl="0" algn="l">
              <a:spcBef>
                <a:spcPts val="600"/>
              </a:spcBef>
              <a:spcAft>
                <a:spcPts val="0"/>
              </a:spcAft>
              <a:buNone/>
            </a:pPr>
            <a:r>
              <a:rPr lang="en" sz="2700"/>
              <a:t>•Technology can be used for human rights violations</a:t>
            </a:r>
            <a:endParaRPr sz="2700"/>
          </a:p>
          <a:p>
            <a:pPr indent="0" lvl="0" marL="12700" rtl="0" algn="l">
              <a:spcBef>
                <a:spcPts val="600"/>
              </a:spcBef>
              <a:spcAft>
                <a:spcPts val="0"/>
              </a:spcAft>
              <a:buNone/>
            </a:pPr>
            <a:r>
              <a:rPr lang="en" sz="2400"/>
              <a:t>–E.g.: war technologies</a:t>
            </a:r>
            <a:endParaRPr sz="2400"/>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3ce09dd8aee_1_12"/>
          <p:cNvSpPr txBox="1"/>
          <p:nvPr>
            <p:ph type="title"/>
          </p:nvPr>
        </p:nvSpPr>
        <p:spPr>
          <a:xfrm>
            <a:off x="311700" y="63625"/>
            <a:ext cx="8520600" cy="1069800"/>
          </a:xfrm>
          <a:prstGeom prst="rect">
            <a:avLst/>
          </a:prstGeom>
        </p:spPr>
        <p:txBody>
          <a:bodyPr anchorCtr="0" anchor="t" bIns="91400" lIns="91400" spcFirstLastPara="1" rIns="91400" wrap="square" tIns="91400">
            <a:noAutofit/>
          </a:bodyPr>
          <a:lstStyle/>
          <a:p>
            <a:pPr indent="0" lvl="0" marL="0" rtl="0" algn="l">
              <a:spcBef>
                <a:spcPts val="0"/>
              </a:spcBef>
              <a:spcAft>
                <a:spcPts val="0"/>
              </a:spcAft>
              <a:buNone/>
            </a:pPr>
            <a:r>
              <a:rPr lang="en" sz="3600">
                <a:latin typeface="Rockwell"/>
                <a:ea typeface="Rockwell"/>
                <a:cs typeface="Rockwell"/>
                <a:sym typeface="Rockwell"/>
              </a:rPr>
              <a:t>Governing technology in accordance with human rights</a:t>
            </a:r>
            <a:endParaRPr/>
          </a:p>
        </p:txBody>
      </p:sp>
      <p:sp>
        <p:nvSpPr>
          <p:cNvPr id="188" name="Google Shape;188;g3ce09dd8aee_1_12"/>
          <p:cNvSpPr txBox="1"/>
          <p:nvPr>
            <p:ph idx="1" type="body"/>
          </p:nvPr>
        </p:nvSpPr>
        <p:spPr>
          <a:xfrm>
            <a:off x="311699" y="1364849"/>
            <a:ext cx="8520600" cy="3334800"/>
          </a:xfrm>
          <a:prstGeom prst="rect">
            <a:avLst/>
          </a:prstGeom>
        </p:spPr>
        <p:txBody>
          <a:bodyPr anchorCtr="0" anchor="t" bIns="91400" lIns="91400" spcFirstLastPara="1" rIns="91400" wrap="square" tIns="91400">
            <a:noAutofit/>
          </a:bodyPr>
          <a:lstStyle/>
          <a:p>
            <a:pPr indent="-355600" lvl="0" marL="457200" rtl="0" algn="l">
              <a:spcBef>
                <a:spcPts val="500"/>
              </a:spcBef>
              <a:spcAft>
                <a:spcPts val="0"/>
              </a:spcAft>
              <a:buSzPts val="2000"/>
              <a:buFont typeface="Playfair Display"/>
              <a:buChar char="●"/>
            </a:pPr>
            <a:r>
              <a:rPr lang="en" sz="2000"/>
              <a:t>Approaches</a:t>
            </a:r>
            <a:endParaRPr sz="2000"/>
          </a:p>
          <a:p>
            <a:pPr indent="-355600" lvl="1" marL="914400" rtl="0" algn="l">
              <a:spcBef>
                <a:spcPts val="0"/>
              </a:spcBef>
              <a:spcAft>
                <a:spcPts val="0"/>
              </a:spcAft>
              <a:buSzPts val="2000"/>
              <a:buFont typeface="Playfair Display"/>
              <a:buChar char="○"/>
            </a:pPr>
            <a:r>
              <a:rPr lang="en"/>
              <a:t>allow technological development</a:t>
            </a:r>
            <a:endParaRPr/>
          </a:p>
          <a:p>
            <a:pPr indent="-355600" lvl="1" marL="914400" rtl="0" algn="l">
              <a:spcBef>
                <a:spcPts val="0"/>
              </a:spcBef>
              <a:spcAft>
                <a:spcPts val="0"/>
              </a:spcAft>
              <a:buSzPts val="2000"/>
              <a:buFont typeface="Playfair Display"/>
              <a:buChar char="○"/>
            </a:pPr>
            <a:r>
              <a:rPr lang="en"/>
              <a:t>set rules on technological development</a:t>
            </a:r>
            <a:endParaRPr/>
          </a:p>
          <a:p>
            <a:pPr indent="-355600" lvl="1" marL="914400" rtl="0" algn="l">
              <a:spcBef>
                <a:spcPts val="0"/>
              </a:spcBef>
              <a:spcAft>
                <a:spcPts val="0"/>
              </a:spcAft>
              <a:buSzPts val="2000"/>
              <a:buFont typeface="Playfair Display"/>
              <a:buChar char="○"/>
            </a:pPr>
            <a:r>
              <a:rPr lang="en"/>
              <a:t>ban technological development</a:t>
            </a:r>
            <a:endParaRPr sz="2000"/>
          </a:p>
          <a:p>
            <a:pPr indent="-355600" lvl="0" marL="457200" rtl="0" algn="l">
              <a:spcBef>
                <a:spcPts val="0"/>
              </a:spcBef>
              <a:spcAft>
                <a:spcPts val="0"/>
              </a:spcAft>
              <a:buSzPts val="2000"/>
              <a:buFont typeface="Playfair Display"/>
              <a:buChar char="●"/>
            </a:pPr>
            <a:r>
              <a:rPr lang="en" sz="2000"/>
              <a:t>Balancing approach</a:t>
            </a:r>
            <a:endParaRPr sz="2000"/>
          </a:p>
          <a:p>
            <a:pPr indent="-355600" lvl="1" marL="914400" rtl="0" algn="l">
              <a:spcBef>
                <a:spcPts val="0"/>
              </a:spcBef>
              <a:spcAft>
                <a:spcPts val="0"/>
              </a:spcAft>
              <a:buSzPts val="2000"/>
              <a:buFont typeface="Playfair Display"/>
              <a:buChar char="○"/>
            </a:pPr>
            <a:r>
              <a:rPr lang="en"/>
              <a:t>Allow technological development when it poses little or no risk for human rights</a:t>
            </a:r>
            <a:endParaRPr/>
          </a:p>
          <a:p>
            <a:pPr indent="-355600" lvl="1" marL="914400" rtl="0" algn="l">
              <a:spcBef>
                <a:spcPts val="0"/>
              </a:spcBef>
              <a:spcAft>
                <a:spcPts val="0"/>
              </a:spcAft>
              <a:buSzPts val="2000"/>
              <a:buFont typeface="Playfair Display"/>
              <a:buChar char="○"/>
            </a:pPr>
            <a:r>
              <a:rPr lang="en"/>
              <a:t>Set rules on technological development that produces serious risks and harms</a:t>
            </a:r>
            <a:endParaRPr/>
          </a:p>
          <a:p>
            <a:pPr indent="-355600" lvl="1" marL="914400" rtl="0" algn="l">
              <a:spcBef>
                <a:spcPts val="0"/>
              </a:spcBef>
              <a:spcAft>
                <a:spcPts val="0"/>
              </a:spcAft>
              <a:buSzPts val="2000"/>
              <a:buFont typeface="Playfair Display"/>
              <a:buChar char="○"/>
            </a:pPr>
            <a:r>
              <a:rPr lang="en"/>
              <a:t>Ban technological development that poses unacceptable risks and harms for human rights</a:t>
            </a:r>
            <a:endParaRPr/>
          </a:p>
          <a:p>
            <a:pPr indent="0" lvl="0" marL="0" rtl="0" algn="l">
              <a:spcBef>
                <a:spcPts val="0"/>
              </a:spcBef>
              <a:spcAft>
                <a:spcPts val="0"/>
              </a:spcAft>
              <a:buNone/>
            </a:pPr>
            <a:r>
              <a:t/>
            </a:r>
            <a:endParaRPr sz="2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6"/>
          <p:cNvSpPr/>
          <p:nvPr/>
        </p:nvSpPr>
        <p:spPr>
          <a:xfrm>
            <a:off x="0"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94" name="Google Shape;194;p6"/>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Question (In the chat)</a:t>
            </a:r>
            <a:endParaRPr/>
          </a:p>
        </p:txBody>
      </p:sp>
      <p:sp>
        <p:nvSpPr>
          <p:cNvPr id="195" name="Google Shape;195;p6"/>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96" name="Google Shape;196;p6"/>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97" name="Google Shape;197;p6"/>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lang="en" sz="2800">
                <a:latin typeface="Playfair Display"/>
                <a:ea typeface="Playfair Display"/>
                <a:cs typeface="Playfair Display"/>
                <a:sym typeface="Playfair Display"/>
              </a:rPr>
              <a:t>What are the leading human rights promises and risks posed by various types of artificial intelligence (AI) today?</a:t>
            </a:r>
            <a:endParaRPr sz="2800">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3"/>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03" name="Google Shape;203;p1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Discussion and Dialogue</a:t>
            </a:r>
            <a:endParaRPr b="1">
              <a:latin typeface="Playfair Display"/>
              <a:ea typeface="Playfair Display"/>
              <a:cs typeface="Playfair Display"/>
              <a:sym typeface="Playfair Display"/>
            </a:endParaRPr>
          </a:p>
        </p:txBody>
      </p:sp>
      <p:sp>
        <p:nvSpPr>
          <p:cNvPr id="204" name="Google Shape;204;p13"/>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2600"/>
              <a:buFont typeface="Arial"/>
              <a:buNone/>
            </a:pPr>
            <a:r>
              <a:rPr lang="en" sz="2800">
                <a:latin typeface="Playfair Display"/>
                <a:ea typeface="Playfair Display"/>
                <a:cs typeface="Playfair Display"/>
                <a:sym typeface="Playfair Display"/>
              </a:rPr>
              <a:t>What would be the ideal way(s) to govern Artificial Intelligence today?</a:t>
            </a:r>
            <a:endParaRPr sz="2800">
              <a:latin typeface="Playfair Display"/>
              <a:ea typeface="Playfair Display"/>
              <a:cs typeface="Playfair Display"/>
              <a:sym typeface="Playfair Display"/>
            </a:endParaRPr>
          </a:p>
          <a:p>
            <a:pPr indent="0" lvl="0" marL="0" rtl="0" algn="l">
              <a:spcBef>
                <a:spcPts val="0"/>
              </a:spcBef>
              <a:spcAft>
                <a:spcPts val="0"/>
              </a:spcAft>
              <a:buClr>
                <a:srgbClr val="000000"/>
              </a:buClr>
              <a:buSzPts val="2600"/>
              <a:buFont typeface="Arial"/>
              <a:buNone/>
            </a:pPr>
            <a:r>
              <a:t/>
            </a:r>
            <a:endParaRPr sz="2800">
              <a:latin typeface="Playfair Display"/>
              <a:ea typeface="Playfair Display"/>
              <a:cs typeface="Playfair Display"/>
              <a:sym typeface="Playfair Display"/>
            </a:endParaRPr>
          </a:p>
          <a:p>
            <a:pPr indent="0" lvl="0" marL="0" rtl="0" algn="l">
              <a:spcBef>
                <a:spcPts val="0"/>
              </a:spcBef>
              <a:spcAft>
                <a:spcPts val="0"/>
              </a:spcAft>
              <a:buClr>
                <a:srgbClr val="000000"/>
              </a:buClr>
              <a:buSzPts val="2600"/>
              <a:buFont typeface="Arial"/>
              <a:buNone/>
            </a:pPr>
            <a:r>
              <a:rPr lang="en" sz="2800">
                <a:latin typeface="Playfair Display"/>
                <a:ea typeface="Playfair Display"/>
                <a:cs typeface="Playfair Display"/>
                <a:sym typeface="Playfair Display"/>
              </a:rPr>
              <a:t>What are the responsibilities of (federal and local) governments, businesses, universities, and citizens?</a:t>
            </a:r>
            <a:endParaRPr sz="28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0"/>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10" name="Google Shape;210;p2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Small Group Strategy Building</a:t>
            </a:r>
            <a:endParaRPr b="1">
              <a:latin typeface="Playfair Display"/>
              <a:ea typeface="Playfair Display"/>
              <a:cs typeface="Playfair Display"/>
              <a:sym typeface="Playfair Display"/>
            </a:endParaRPr>
          </a:p>
        </p:txBody>
      </p:sp>
      <p:sp>
        <p:nvSpPr>
          <p:cNvPr id="211" name="Google Shape;211;p20"/>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sng" cap="none" strike="noStrike">
                <a:solidFill>
                  <a:srgbClr val="000000"/>
                </a:solidFill>
                <a:latin typeface="Playfair Display"/>
                <a:ea typeface="Playfair Display"/>
                <a:cs typeface="Playfair Display"/>
                <a:sym typeface="Playfair Display"/>
              </a:rPr>
              <a:t>Guiding Questions:</a:t>
            </a:r>
            <a:endParaRPr b="1" i="0" sz="2000" u="sng"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Should AI be incorporated into higher education? If so, why? If not, why not?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What should be the appropriate policy responses by faculty members, departments/programs, and university administrators?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Where do you see gaps in current approaches to AI governance on campuses?</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How can those gaps be addressed in the future?</a:t>
            </a:r>
            <a:endParaRPr sz="20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3c8b46661c3_0_6"/>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17" name="Google Shape;217;g3c8b46661c3_0_6"/>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Session HRE Resource Links</a:t>
            </a:r>
            <a:endParaRPr b="1">
              <a:latin typeface="Playfair Display"/>
              <a:ea typeface="Playfair Display"/>
              <a:cs typeface="Playfair Display"/>
              <a:sym typeface="Playfair Display"/>
            </a:endParaRPr>
          </a:p>
        </p:txBody>
      </p:sp>
      <p:sp>
        <p:nvSpPr>
          <p:cNvPr id="218" name="Google Shape;218;g3c8b46661c3_0_6"/>
          <p:cNvSpPr txBox="1"/>
          <p:nvPr/>
        </p:nvSpPr>
        <p:spPr>
          <a:xfrm>
            <a:off x="133900" y="985925"/>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Bakiner, Onur. “</a:t>
            </a:r>
            <a:r>
              <a:rPr lang="en" sz="2000" u="sng">
                <a:solidFill>
                  <a:schemeClr val="hlink"/>
                </a:solidFill>
                <a:latin typeface="Playfair Display"/>
                <a:ea typeface="Playfair Display"/>
                <a:cs typeface="Playfair Display"/>
                <a:sym typeface="Playfair Display"/>
                <a:hlinkClick r:id="rId3"/>
              </a:rPr>
              <a:t>The promises and challenges of addressing artificial intelligence with human rights</a:t>
            </a:r>
            <a:r>
              <a:rPr lang="en" sz="2000">
                <a:latin typeface="Playfair Display"/>
                <a:ea typeface="Playfair Display"/>
                <a:cs typeface="Playfair Display"/>
                <a:sym typeface="Playfair Display"/>
              </a:rPr>
              <a:t>.” </a:t>
            </a:r>
            <a:r>
              <a:rPr i="1" lang="en" sz="2000">
                <a:latin typeface="Playfair Display"/>
                <a:ea typeface="Playfair Display"/>
                <a:cs typeface="Playfair Display"/>
                <a:sym typeface="Playfair Display"/>
              </a:rPr>
              <a:t>Big Data &amp; Societ</a:t>
            </a:r>
            <a:r>
              <a:rPr lang="en" sz="2000">
                <a:latin typeface="Playfair Display"/>
                <a:ea typeface="Playfair Display"/>
                <a:cs typeface="Playfair Display"/>
                <a:sym typeface="Playfair Display"/>
              </a:rPr>
              <a:t>y, 10(2) (2023).</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Benjamin, Ruha. </a:t>
            </a:r>
            <a:r>
              <a:rPr i="1" lang="en" sz="2000" u="sng">
                <a:solidFill>
                  <a:schemeClr val="hlink"/>
                </a:solidFill>
                <a:latin typeface="Playfair Display"/>
                <a:ea typeface="Playfair Display"/>
                <a:cs typeface="Playfair Display"/>
                <a:sym typeface="Playfair Display"/>
                <a:hlinkClick r:id="rId4"/>
              </a:rPr>
              <a:t>Viral Justice: How We Grow the World We Want</a:t>
            </a:r>
            <a:r>
              <a:rPr lang="en" sz="2000" u="sng">
                <a:solidFill>
                  <a:schemeClr val="hlink"/>
                </a:solidFill>
                <a:latin typeface="Playfair Display"/>
                <a:ea typeface="Playfair Display"/>
                <a:cs typeface="Playfair Display"/>
                <a:sym typeface="Playfair Display"/>
                <a:hlinkClick r:id="rId5"/>
              </a:rPr>
              <a:t>.</a:t>
            </a:r>
            <a:r>
              <a:rPr lang="en" sz="2000">
                <a:latin typeface="Playfair Display"/>
                <a:ea typeface="Playfair Display"/>
                <a:cs typeface="Playfair Display"/>
                <a:sym typeface="Playfair Display"/>
              </a:rPr>
              <a:t> Princeton University Press, 2022.</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Crawford, Kate. </a:t>
            </a:r>
            <a:r>
              <a:rPr i="1" lang="en" sz="2000" u="sng">
                <a:solidFill>
                  <a:schemeClr val="hlink"/>
                </a:solidFill>
                <a:latin typeface="Playfair Display"/>
                <a:ea typeface="Playfair Display"/>
                <a:cs typeface="Playfair Display"/>
                <a:sym typeface="Playfair Display"/>
                <a:hlinkClick r:id="rId6"/>
              </a:rPr>
              <a:t>The Atlas of AI: Power, Politics, and the Planetary Costs of Artificial Intelligence</a:t>
            </a:r>
            <a:r>
              <a:rPr lang="en" sz="2000">
                <a:latin typeface="Playfair Display"/>
                <a:ea typeface="Playfair Display"/>
                <a:cs typeface="Playfair Display"/>
                <a:sym typeface="Playfair Display"/>
              </a:rPr>
              <a:t>. Yale University Press, 2021.</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000">
                <a:latin typeface="Playfair Display"/>
                <a:ea typeface="Playfair Display"/>
                <a:cs typeface="Playfair Display"/>
                <a:sym typeface="Playfair Display"/>
              </a:rPr>
              <a:t>Risse, Mathias. “</a:t>
            </a:r>
            <a:r>
              <a:rPr lang="en" sz="2000" u="sng">
                <a:solidFill>
                  <a:schemeClr val="hlink"/>
                </a:solidFill>
                <a:latin typeface="Playfair Display"/>
                <a:ea typeface="Playfair Display"/>
                <a:cs typeface="Playfair Display"/>
                <a:sym typeface="Playfair Display"/>
                <a:hlinkClick r:id="rId7"/>
              </a:rPr>
              <a:t>Human rights and artificial intelligence: An urgently needed agenda</a:t>
            </a:r>
            <a:r>
              <a:rPr lang="en" sz="2000">
                <a:latin typeface="Playfair Display"/>
                <a:ea typeface="Playfair Display"/>
                <a:cs typeface="Playfair Display"/>
                <a:sym typeface="Playfair Display"/>
              </a:rPr>
              <a:t>.” </a:t>
            </a:r>
            <a:r>
              <a:rPr i="1" lang="en" sz="2000">
                <a:latin typeface="Playfair Display"/>
                <a:ea typeface="Playfair Display"/>
                <a:cs typeface="Playfair Display"/>
                <a:sym typeface="Playfair Display"/>
              </a:rPr>
              <a:t>Human Rights Quarterly</a:t>
            </a:r>
            <a:r>
              <a:rPr lang="en" sz="2000">
                <a:latin typeface="Playfair Display"/>
                <a:ea typeface="Playfair Display"/>
                <a:cs typeface="Playfair Display"/>
                <a:sym typeface="Playfair Display"/>
              </a:rPr>
              <a:t> 41.1 (2019): 1-16.</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3c8b46661c3_0_12"/>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24" name="Google Shape;224;g3c8b46661c3_0_12"/>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Session Evaluation</a:t>
            </a:r>
            <a:endParaRPr b="1">
              <a:latin typeface="Playfair Display"/>
              <a:ea typeface="Playfair Display"/>
              <a:cs typeface="Playfair Display"/>
              <a:sym typeface="Playfair Display"/>
            </a:endParaRPr>
          </a:p>
        </p:txBody>
      </p:sp>
      <p:sp>
        <p:nvSpPr>
          <p:cNvPr id="225" name="Google Shape;225;g3c8b46661c3_0_12"/>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000"/>
              <a:buFont typeface="Arial"/>
              <a:buNone/>
            </a:pPr>
            <a:r>
              <a:rPr lang="en" sz="3300" u="sng">
                <a:solidFill>
                  <a:schemeClr val="hlink"/>
                </a:solidFill>
                <a:hlinkClick r:id="rId3"/>
              </a:rPr>
              <a:t>TAAS Module 8 Feedback</a:t>
            </a:r>
            <a:endParaRPr sz="42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0"/>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31" name="Google Shape;231;p4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Opportunities &amp; Events </a:t>
            </a:r>
            <a:endParaRPr sz="3500"/>
          </a:p>
        </p:txBody>
      </p:sp>
      <p:sp>
        <p:nvSpPr>
          <p:cNvPr id="232" name="Google Shape;232;p40"/>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Playfair Display"/>
                <a:ea typeface="Playfair Display"/>
                <a:cs typeface="Playfair Display"/>
                <a:sym typeface="Playfair Display"/>
              </a:rPr>
              <a:t>Training As Action Series 2025-2026</a:t>
            </a:r>
            <a:endParaRPr b="1"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Playfair Display"/>
                <a:ea typeface="Playfair Display"/>
                <a:cs typeface="Playfair Display"/>
                <a:sym typeface="Playfair Display"/>
              </a:rPr>
              <a:t>Next Session: Monday, April </a:t>
            </a:r>
            <a:r>
              <a:rPr b="1" lang="en" sz="2300">
                <a:latin typeface="Playfair Display"/>
                <a:ea typeface="Playfair Display"/>
                <a:cs typeface="Playfair Display"/>
                <a:sym typeface="Playfair Display"/>
              </a:rPr>
              <a:t>13th</a:t>
            </a:r>
            <a:r>
              <a:rPr b="1" i="0" lang="en" sz="2300" u="none" cap="none" strike="noStrike">
                <a:solidFill>
                  <a:srgbClr val="000000"/>
                </a:solidFill>
                <a:latin typeface="Playfair Display"/>
                <a:ea typeface="Playfair Display"/>
                <a:cs typeface="Playfair Display"/>
                <a:sym typeface="Playfair Display"/>
              </a:rPr>
              <a:t> @ 7:00 pm ET</a:t>
            </a:r>
            <a:endParaRPr b="1"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1" lang="en" sz="2000">
                <a:solidFill>
                  <a:srgbClr val="464646"/>
                </a:solidFill>
                <a:highlight>
                  <a:srgbClr val="FFFFFF"/>
                </a:highlight>
                <a:latin typeface="Open Sans"/>
                <a:ea typeface="Open Sans"/>
                <a:cs typeface="Open Sans"/>
                <a:sym typeface="Open Sans"/>
              </a:rPr>
              <a:t>Module 9: Action Lab: Strategies for Defending Democracy and Human Rights</a:t>
            </a:r>
            <a:endParaRPr b="0" i="1" sz="42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0" i="0" lang="en" sz="2300" u="sng" cap="none" strike="noStrike">
                <a:solidFill>
                  <a:schemeClr val="hlink"/>
                </a:solidFill>
                <a:latin typeface="Playfair Display"/>
                <a:ea typeface="Playfair Display"/>
                <a:cs typeface="Playfair Display"/>
                <a:sym typeface="Playfair Display"/>
                <a:hlinkClick r:id="rId3"/>
              </a:rPr>
              <a:t>Become a Member</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0" i="0" lang="en" sz="2300" u="sng" cap="none" strike="noStrike">
                <a:solidFill>
                  <a:schemeClr val="hlink"/>
                </a:solidFill>
                <a:latin typeface="Playfair Display"/>
                <a:ea typeface="Playfair Display"/>
                <a:cs typeface="Playfair Display"/>
                <a:sym typeface="Playfair Display"/>
                <a:hlinkClick r:id="rId4"/>
              </a:rPr>
              <a:t>Join A Team </a:t>
            </a:r>
            <a:r>
              <a:rPr lang="en" sz="2300">
                <a:latin typeface="Playfair Display"/>
                <a:ea typeface="Playfair Display"/>
                <a:cs typeface="Playfair Display"/>
                <a:sym typeface="Playfair Display"/>
              </a:rPr>
              <a:t>– </a:t>
            </a:r>
            <a:r>
              <a:rPr lang="en" sz="1800"/>
              <a:t>Complete our </a:t>
            </a:r>
            <a:r>
              <a:rPr lang="en" sz="1800" u="sng">
                <a:solidFill>
                  <a:schemeClr val="hlink"/>
                </a:solidFill>
                <a:hlinkClick r:id="rId5"/>
              </a:rPr>
              <a:t>2026 HRE USA Leadership Survey</a:t>
            </a:r>
            <a:endParaRPr b="0" i="0" sz="2300" u="none" cap="none" strike="noStrike">
              <a:solidFill>
                <a:srgbClr val="000000"/>
              </a:solidFill>
              <a:latin typeface="Playfair Display"/>
              <a:ea typeface="Playfair Display"/>
              <a:cs typeface="Playfair Display"/>
              <a:sym typeface="Playfair Display"/>
            </a:endParaRPr>
          </a:p>
        </p:txBody>
      </p:sp>
      <p:sp>
        <p:nvSpPr>
          <p:cNvPr id="233" name="Google Shape;233;p40"/>
          <p:cNvSpPr/>
          <p:nvPr/>
        </p:nvSpPr>
        <p:spPr>
          <a:xfrm>
            <a:off x="-207864" y="-6350"/>
            <a:ext cx="9439500" cy="840900"/>
          </a:xfrm>
          <a:prstGeom prst="rect">
            <a:avLst/>
          </a:prstGeom>
          <a:solidFill>
            <a:schemeClr val="accent3"/>
          </a:solidFill>
          <a:ln>
            <a:noFill/>
          </a:ln>
        </p:spPr>
        <p:txBody>
          <a:bodyPr anchorCtr="0" anchor="ctr" bIns="45700" lIns="45700" spcFirstLastPara="1" rIns="45700" wrap="square" tIns="45700">
            <a:noAutofit/>
          </a:bodyPr>
          <a:lstStyle/>
          <a:p>
            <a:pPr indent="0" lvl="0" marL="0" rtl="0" algn="ctr">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Training As Action Series &amp; Opportunities</a:t>
            </a:r>
            <a:endParaRPr b="0" i="0" sz="1400" u="none" cap="none" strike="noStrike">
              <a:solidFill>
                <a:srgbClr val="F8E71C"/>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p:nvPr/>
        </p:nvSpPr>
        <p:spPr>
          <a:xfrm>
            <a:off x="-207864" y="-6350"/>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39" name="Google Shape;239;p33"/>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Communications and Forum</a:t>
            </a:r>
            <a:endParaRPr/>
          </a:p>
        </p:txBody>
      </p:sp>
      <p:pic>
        <p:nvPicPr>
          <p:cNvPr id="240" name="Google Shape;240;p33"/>
          <p:cNvPicPr preferRelativeResize="0"/>
          <p:nvPr/>
        </p:nvPicPr>
        <p:blipFill rotWithShape="1">
          <a:blip r:embed="rId3">
            <a:alphaModFix/>
          </a:blip>
          <a:srcRect b="0" l="0" r="0" t="0"/>
          <a:stretch/>
        </p:blipFill>
        <p:spPr>
          <a:xfrm>
            <a:off x="5953250" y="866150"/>
            <a:ext cx="3029252" cy="3850900"/>
          </a:xfrm>
          <a:prstGeom prst="rect">
            <a:avLst/>
          </a:prstGeom>
          <a:noFill/>
          <a:ln>
            <a:noFill/>
          </a:ln>
        </p:spPr>
      </p:pic>
      <p:sp>
        <p:nvSpPr>
          <p:cNvPr id="241" name="Google Shape;241;p33"/>
          <p:cNvSpPr/>
          <p:nvPr/>
        </p:nvSpPr>
        <p:spPr>
          <a:xfrm>
            <a:off x="6100600" y="4724400"/>
            <a:ext cx="41070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000"/>
              <a:buFont typeface="Helvetica Neue"/>
              <a:buNone/>
            </a:pPr>
            <a:r>
              <a:rPr b="0" i="0" lang="en" sz="2000" u="none" cap="none" strike="noStrike">
                <a:solidFill>
                  <a:srgbClr val="000000"/>
                </a:solidFill>
                <a:latin typeface="Helvetica Neue"/>
                <a:ea typeface="Helvetica Neue"/>
                <a:cs typeface="Helvetica Neue"/>
                <a:sym typeface="Helvetica Neue"/>
              </a:rPr>
              <a:t>Artist: Judy Nao</a:t>
            </a:r>
            <a:endParaRPr b="0" i="0" sz="1400" u="none" cap="none" strike="noStrike">
              <a:solidFill>
                <a:srgbClr val="000000"/>
              </a:solidFill>
              <a:latin typeface="Arial"/>
              <a:ea typeface="Arial"/>
              <a:cs typeface="Arial"/>
              <a:sym typeface="Arial"/>
            </a:endParaRPr>
          </a:p>
        </p:txBody>
      </p:sp>
      <p:sp>
        <p:nvSpPr>
          <p:cNvPr id="242" name="Google Shape;242;p33"/>
          <p:cNvSpPr txBox="1"/>
          <p:nvPr/>
        </p:nvSpPr>
        <p:spPr>
          <a:xfrm>
            <a:off x="207950" y="1149875"/>
            <a:ext cx="53970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lang="en" sz="2000">
                <a:latin typeface="Playfair Display"/>
                <a:ea typeface="Playfair Display"/>
                <a:cs typeface="Playfair Display"/>
                <a:sym typeface="Playfair Display"/>
              </a:rPr>
              <a:t>Monthly </a:t>
            </a:r>
            <a:r>
              <a:rPr b="0" i="0" lang="en" sz="2000" u="none" cap="none" strike="noStrike">
                <a:solidFill>
                  <a:srgbClr val="000000"/>
                </a:solidFill>
                <a:latin typeface="Playfair Display"/>
                <a:ea typeface="Playfair Display"/>
                <a:cs typeface="Playfair Display"/>
                <a:sym typeface="Playfair Display"/>
              </a:rPr>
              <a:t>E-Newsletter and Reports</a:t>
            </a:r>
            <a:endParaRPr b="0"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000" u="none" cap="none" strike="noStrike">
                <a:solidFill>
                  <a:srgbClr val="000000"/>
                </a:solidFill>
                <a:latin typeface="Playfair Display"/>
                <a:ea typeface="Playfair Display"/>
                <a:cs typeface="Playfair Display"/>
                <a:sym typeface="Playfair Display"/>
              </a:rPr>
              <a:t>Discussion Forum, Blog, and Social Media</a:t>
            </a:r>
            <a:endParaRPr b="0" i="0" sz="2000" u="none" cap="none" strike="noStrike">
              <a:solidFill>
                <a:srgbClr val="000000"/>
              </a:solidFill>
              <a:latin typeface="Playfair Display"/>
              <a:ea typeface="Playfair Display"/>
              <a:cs typeface="Playfair Display"/>
              <a:sym typeface="Playfair Display"/>
            </a:endParaRPr>
          </a:p>
          <a:p>
            <a:pPr indent="0" lvl="0" marL="0" rtl="0" algn="l">
              <a:spcBef>
                <a:spcPts val="0"/>
              </a:spcBef>
              <a:spcAft>
                <a:spcPts val="0"/>
              </a:spcAft>
              <a:buClr>
                <a:srgbClr val="000000"/>
              </a:buClr>
              <a:buSzPts val="2400"/>
              <a:buFont typeface="Arial"/>
              <a:buNone/>
            </a:pPr>
            <a:r>
              <a:rPr lang="en" sz="2000">
                <a:latin typeface="Playfair Display"/>
                <a:ea typeface="Playfair Display"/>
                <a:cs typeface="Playfair Display"/>
                <a:sym typeface="Playfair Display"/>
              </a:rPr>
              <a:t>** LinkedIn, Facebook, Instagram</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i="1" lang="en" sz="2000">
                <a:latin typeface="Playfair Display"/>
                <a:ea typeface="Playfair Display"/>
                <a:cs typeface="Playfair Display"/>
                <a:sym typeface="Playfair Display"/>
              </a:rPr>
              <a:t>Human Rights Education Now! </a:t>
            </a:r>
            <a:r>
              <a:rPr b="0" i="1" lang="en" sz="2000" u="none" cap="none" strike="noStrike">
                <a:solidFill>
                  <a:srgbClr val="000000"/>
                </a:solidFill>
                <a:latin typeface="Playfair Display"/>
                <a:ea typeface="Playfair Display"/>
                <a:cs typeface="Playfair Display"/>
                <a:sym typeface="Playfair Display"/>
              </a:rPr>
              <a:t>Podcast</a:t>
            </a:r>
            <a:endParaRPr b="0" i="1"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000" u="none" cap="none" strike="noStrike">
                <a:solidFill>
                  <a:srgbClr val="000000"/>
                </a:solidFill>
                <a:latin typeface="Playfair Display"/>
                <a:ea typeface="Playfair Display"/>
                <a:cs typeface="Playfair Display"/>
                <a:sym typeface="Playfair Display"/>
              </a:rPr>
              <a:t>Human Rights </a:t>
            </a:r>
            <a:r>
              <a:rPr lang="en" sz="2000">
                <a:latin typeface="Playfair Display"/>
                <a:ea typeface="Playfair Display"/>
                <a:cs typeface="Playfair Display"/>
                <a:sym typeface="Playfair Display"/>
              </a:rPr>
              <a:t>Lesson Library &amp; Collections</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lang="en" sz="2000">
                <a:latin typeface="Playfair Display"/>
                <a:ea typeface="Playfair Display"/>
                <a:cs typeface="Playfair Display"/>
                <a:sym typeface="Playfair Display"/>
              </a:rPr>
              <a:t>Briefs on </a:t>
            </a:r>
            <a:r>
              <a:rPr b="0" i="0" lang="en" sz="2000" u="none" cap="none" strike="noStrike">
                <a:solidFill>
                  <a:srgbClr val="000000"/>
                </a:solidFill>
                <a:latin typeface="Playfair Display"/>
                <a:ea typeface="Playfair Display"/>
                <a:cs typeface="Playfair Display"/>
                <a:sym typeface="Playfair Display"/>
              </a:rPr>
              <a:t>HRE and Linkages</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9"/>
          <p:cNvSpPr/>
          <p:nvPr/>
        </p:nvSpPr>
        <p:spPr>
          <a:xfrm>
            <a:off x="41850" y="700525"/>
            <a:ext cx="9102000" cy="4603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p:txBody>
      </p:sp>
      <p:sp>
        <p:nvSpPr>
          <p:cNvPr id="248" name="Google Shape;248;p29"/>
          <p:cNvSpPr/>
          <p:nvPr/>
        </p:nvSpPr>
        <p:spPr>
          <a:xfrm>
            <a:off x="-207864" y="-6350"/>
            <a:ext cx="9439500" cy="8409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49" name="Google Shape;249;p29"/>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Action Teams</a:t>
            </a:r>
            <a:endParaRPr/>
          </a:p>
        </p:txBody>
      </p:sp>
      <p:sp>
        <p:nvSpPr>
          <p:cNvPr id="250" name="Google Shape;250;p29"/>
          <p:cNvSpPr txBox="1"/>
          <p:nvPr/>
        </p:nvSpPr>
        <p:spPr>
          <a:xfrm>
            <a:off x="268250" y="1063600"/>
            <a:ext cx="4395300" cy="403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Advocacy and Policy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Awards, Recognitions and Special Events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Fellowships, Internships and Professional Support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Innovations and Partnerships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Membership &amp; Sustainability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
        <p:nvSpPr>
          <p:cNvPr id="251" name="Google Shape;251;p29"/>
          <p:cNvSpPr txBox="1"/>
          <p:nvPr/>
        </p:nvSpPr>
        <p:spPr>
          <a:xfrm>
            <a:off x="5011250" y="1063600"/>
            <a:ext cx="3889200" cy="3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Podcast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Professional Development and Training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Regional Representative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Strategy and Priorities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rtl="0" algn="l">
              <a:spcBef>
                <a:spcPts val="0"/>
              </a:spcBef>
              <a:spcAft>
                <a:spcPts val="0"/>
              </a:spcAft>
              <a:buClr>
                <a:srgbClr val="000000"/>
              </a:buClr>
              <a:buSzPts val="2000"/>
              <a:buFont typeface="Arial"/>
              <a:buNone/>
            </a:pPr>
            <a:r>
              <a:rPr b="1" lang="en" sz="2000">
                <a:latin typeface="Abel"/>
                <a:ea typeface="Abel"/>
                <a:cs typeface="Abel"/>
                <a:sym typeface="Abel"/>
              </a:rPr>
              <a:t>Sign Up through our:</a:t>
            </a:r>
            <a:endParaRPr b="1" sz="2000">
              <a:latin typeface="Abel"/>
              <a:ea typeface="Abel"/>
              <a:cs typeface="Abel"/>
              <a:sym typeface="Abel"/>
            </a:endParaRPr>
          </a:p>
          <a:p>
            <a:pPr indent="0" lvl="0" marL="0" rtl="0" algn="l">
              <a:spcBef>
                <a:spcPts val="0"/>
              </a:spcBef>
              <a:spcAft>
                <a:spcPts val="0"/>
              </a:spcAft>
              <a:buClr>
                <a:srgbClr val="000000"/>
              </a:buClr>
              <a:buSzPts val="2000"/>
              <a:buFont typeface="Arial"/>
              <a:buNone/>
            </a:pPr>
            <a:r>
              <a:rPr lang="en" sz="1800" u="sng">
                <a:solidFill>
                  <a:schemeClr val="hlink"/>
                </a:solidFill>
                <a:hlinkClick r:id="rId3"/>
              </a:rPr>
              <a:t>2026 HRE USA Leadership Survey</a:t>
            </a:r>
            <a:endParaRPr b="1" sz="2000">
              <a:latin typeface="Abel"/>
              <a:ea typeface="Abel"/>
              <a:cs typeface="Abel"/>
              <a:sym typeface="Abe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c8b46661c3_0_130"/>
          <p:cNvSpPr txBox="1"/>
          <p:nvPr>
            <p:ph idx="1" type="subTitle"/>
          </p:nvPr>
        </p:nvSpPr>
        <p:spPr>
          <a:xfrm>
            <a:off x="311700" y="391835"/>
            <a:ext cx="8520600" cy="792600"/>
          </a:xfrm>
          <a:prstGeom prst="rect">
            <a:avLst/>
          </a:prstGeom>
          <a:noFill/>
          <a:ln>
            <a:noFill/>
          </a:ln>
        </p:spPr>
        <p:txBody>
          <a:bodyPr anchorCtr="0" anchor="t" bIns="91425" lIns="91425" spcFirstLastPara="1" rIns="91425" wrap="square" tIns="91425">
            <a:normAutofit fontScale="62500" lnSpcReduction="10000"/>
          </a:bodyPr>
          <a:lstStyle/>
          <a:p>
            <a:pPr indent="0" lvl="0" marL="0" rtl="0" algn="ctr">
              <a:lnSpc>
                <a:spcPct val="100000"/>
              </a:lnSpc>
              <a:spcBef>
                <a:spcPts val="0"/>
              </a:spcBef>
              <a:spcAft>
                <a:spcPts val="0"/>
              </a:spcAft>
              <a:buSzPct val="80000"/>
              <a:buNone/>
            </a:pPr>
            <a:r>
              <a:rPr b="1" lang="en" sz="3500">
                <a:latin typeface="Libre Franklin"/>
                <a:ea typeface="Libre Franklin"/>
                <a:cs typeface="Libre Franklin"/>
                <a:sym typeface="Libre Franklin"/>
              </a:rPr>
              <a:t>The 2025-26 TAAS Series is made possible with support from our 21 co-sponsors and Session Facilitator Dr. Onur Bakinur!</a:t>
            </a:r>
            <a:endParaRPr b="1" sz="3500">
              <a:latin typeface="Libre Franklin"/>
              <a:ea typeface="Libre Franklin"/>
              <a:cs typeface="Libre Franklin"/>
              <a:sym typeface="Libre Franklin"/>
            </a:endParaRPr>
          </a:p>
        </p:txBody>
      </p:sp>
      <p:pic>
        <p:nvPicPr>
          <p:cNvPr id="257" name="Google Shape;257;g3c8b46661c3_0_130"/>
          <p:cNvPicPr preferRelativeResize="0"/>
          <p:nvPr/>
        </p:nvPicPr>
        <p:blipFill rotWithShape="1">
          <a:blip r:embed="rId3">
            <a:alphaModFix/>
          </a:blip>
          <a:srcRect b="0" l="1244" r="0" t="11450"/>
          <a:stretch/>
        </p:blipFill>
        <p:spPr>
          <a:xfrm>
            <a:off x="56988" y="1610025"/>
            <a:ext cx="9030025" cy="1681250"/>
          </a:xfrm>
          <a:prstGeom prst="rect">
            <a:avLst/>
          </a:prstGeom>
          <a:noFill/>
          <a:ln>
            <a:noFill/>
          </a:ln>
        </p:spPr>
      </p:pic>
      <p:sp>
        <p:nvSpPr>
          <p:cNvPr id="258" name="Google Shape;258;g3c8b46661c3_0_130"/>
          <p:cNvSpPr txBox="1"/>
          <p:nvPr/>
        </p:nvSpPr>
        <p:spPr>
          <a:xfrm>
            <a:off x="242225" y="3405275"/>
            <a:ext cx="8520600" cy="1308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464646"/>
                </a:solidFill>
                <a:highlight>
                  <a:srgbClr val="F1F1F1"/>
                </a:highlight>
                <a:latin typeface="Open Sans"/>
                <a:ea typeface="Open Sans"/>
                <a:cs typeface="Open Sans"/>
                <a:sym typeface="Open Sans"/>
              </a:rPr>
              <a:t>We are grateful for the generous support of our members, individual donors, and </a:t>
            </a:r>
            <a:r>
              <a:rPr b="1" i="0" lang="en" sz="1600" u="sng" cap="none" strike="noStrike">
                <a:solidFill>
                  <a:schemeClr val="hlink"/>
                </a:solidFill>
                <a:highlight>
                  <a:srgbClr val="F1F1F1"/>
                </a:highlight>
                <a:latin typeface="Open Sans"/>
                <a:ea typeface="Open Sans"/>
                <a:cs typeface="Open Sans"/>
                <a:sym typeface="Open Sans"/>
                <a:hlinkClick r:id="rId4"/>
              </a:rPr>
              <a:t>The Puffin Foundation Ltd</a:t>
            </a:r>
            <a:r>
              <a:rPr b="0" i="0" lang="en" sz="1900" u="none" cap="none" strike="noStrike">
                <a:solidFill>
                  <a:srgbClr val="000000"/>
                </a:solidFill>
                <a:latin typeface="Arial"/>
                <a:ea typeface="Arial"/>
                <a:cs typeface="Arial"/>
                <a:sym typeface="Arial"/>
              </a:rPr>
              <a:t>.</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1" i="0" lang="en" sz="1900" u="sng" cap="none" strike="noStrike">
                <a:solidFill>
                  <a:schemeClr val="hlink"/>
                </a:solidFill>
                <a:latin typeface="Arial"/>
                <a:ea typeface="Arial"/>
                <a:cs typeface="Arial"/>
                <a:sym typeface="Arial"/>
                <a:hlinkClick r:id="rId5"/>
              </a:rPr>
              <a:t>HRE USA</a:t>
            </a:r>
            <a:r>
              <a:rPr b="0" i="0" lang="en" sz="1900" u="none" cap="none" strike="noStrike">
                <a:solidFill>
                  <a:srgbClr val="000000"/>
                </a:solidFill>
                <a:latin typeface="Arial"/>
                <a:ea typeface="Arial"/>
                <a:cs typeface="Arial"/>
                <a:sym typeface="Arial"/>
              </a:rPr>
              <a:t> is a project of </a:t>
            </a:r>
            <a:r>
              <a:rPr b="1" i="0" lang="en" sz="1900" u="sng" cap="none" strike="noStrike">
                <a:solidFill>
                  <a:schemeClr val="hlink"/>
                </a:solidFill>
                <a:latin typeface="Arial"/>
                <a:ea typeface="Arial"/>
                <a:cs typeface="Arial"/>
                <a:sym typeface="Arial"/>
                <a:hlinkClick r:id="rId6"/>
              </a:rPr>
              <a:t>the Center for Transformative Action</a:t>
            </a:r>
            <a:r>
              <a:rPr b="0" i="0" lang="en" sz="1900" u="none" cap="none" strike="noStrike">
                <a:solidFill>
                  <a:srgbClr val="000000"/>
                </a:solidFill>
                <a:latin typeface="Arial"/>
                <a:ea typeface="Arial"/>
                <a:cs typeface="Arial"/>
                <a:sym typeface="Arial"/>
              </a:rPr>
              <a:t>.</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01AFD1"/>
      </a:dk1>
      <a:lt1>
        <a:srgbClr val="F8E71C"/>
      </a:lt1>
      <a:dk2>
        <a:srgbClr val="A7A7A7"/>
      </a:dk2>
      <a:lt2>
        <a:srgbClr val="535353"/>
      </a:lt2>
      <a:accent1>
        <a:srgbClr val="666666"/>
      </a:accent1>
      <a:accent2>
        <a:srgbClr val="483165"/>
      </a:accent2>
      <a:accent3>
        <a:srgbClr val="EB1E95"/>
      </a:accent3>
      <a:accent4>
        <a:srgbClr val="0F9D58"/>
      </a:accent4>
      <a:accent5>
        <a:srgbClr val="01AFD1"/>
      </a:accent5>
      <a:accent6>
        <a:srgbClr val="9C27B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