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y="5143500" cx="9144000"/>
  <p:notesSz cx="6858000" cy="9144000"/>
  <p:embeddedFontLst>
    <p:embeddedFont>
      <p:font typeface="Playfair Display"/>
      <p:regular r:id="rId46"/>
      <p:bold r:id="rId47"/>
      <p:italic r:id="rId48"/>
      <p:boldItalic r:id="rId49"/>
    </p:embeddedFont>
    <p:embeddedFont>
      <p:font typeface="Montserrat"/>
      <p:regular r:id="rId50"/>
      <p:bold r:id="rId51"/>
      <p:italic r:id="rId52"/>
      <p:boldItalic r:id="rId53"/>
    </p:embeddedFont>
    <p:embeddedFont>
      <p:font typeface="Lora"/>
      <p:regular r:id="rId54"/>
      <p:bold r:id="rId55"/>
      <p:italic r:id="rId56"/>
      <p:boldItalic r:id="rId57"/>
    </p:embeddedFont>
    <p:embeddedFont>
      <p:font typeface="Helvetica Neue"/>
      <p:regular r:id="rId58"/>
      <p:bold r:id="rId59"/>
      <p:italic r:id="rId60"/>
      <p:boldItalic r:id="rId61"/>
    </p:embeddedFont>
    <p:embeddedFont>
      <p:font typeface="Oswald"/>
      <p:regular r:id="rId62"/>
      <p:bold r:id="rId63"/>
    </p:embeddedFont>
    <p:embeddedFont>
      <p:font typeface="Open Sans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Jacob Skrzypiec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font" Target="fonts/PlayfairDisplay-regular.fntdata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48" Type="http://schemas.openxmlformats.org/officeDocument/2006/relationships/font" Target="fonts/PlayfairDisplay-italic.fntdata"/><Relationship Id="rId47" Type="http://schemas.openxmlformats.org/officeDocument/2006/relationships/font" Target="fonts/PlayfairDisplay-bold.fntdata"/><Relationship Id="rId49" Type="http://schemas.openxmlformats.org/officeDocument/2006/relationships/font" Target="fonts/PlayfairDisplay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Oswald-regular.fntdata"/><Relationship Id="rId61" Type="http://schemas.openxmlformats.org/officeDocument/2006/relationships/font" Target="fonts/HelveticaNeue-boldItalic.fntdata"/><Relationship Id="rId20" Type="http://schemas.openxmlformats.org/officeDocument/2006/relationships/slide" Target="slides/slide14.xml"/><Relationship Id="rId64" Type="http://schemas.openxmlformats.org/officeDocument/2006/relationships/font" Target="fonts/OpenSans-regular.fntdata"/><Relationship Id="rId63" Type="http://schemas.openxmlformats.org/officeDocument/2006/relationships/font" Target="fonts/Oswald-bold.fntdata"/><Relationship Id="rId22" Type="http://schemas.openxmlformats.org/officeDocument/2006/relationships/slide" Target="slides/slide16.xml"/><Relationship Id="rId66" Type="http://schemas.openxmlformats.org/officeDocument/2006/relationships/font" Target="fonts/OpenSans-italic.fntdata"/><Relationship Id="rId21" Type="http://schemas.openxmlformats.org/officeDocument/2006/relationships/slide" Target="slides/slide15.xml"/><Relationship Id="rId65" Type="http://schemas.openxmlformats.org/officeDocument/2006/relationships/font" Target="fonts/OpenSans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7" Type="http://schemas.openxmlformats.org/officeDocument/2006/relationships/font" Target="fonts/OpenSans-boldItalic.fntdata"/><Relationship Id="rId60" Type="http://schemas.openxmlformats.org/officeDocument/2006/relationships/font" Target="fonts/HelveticaNeue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ontserrat-bold.fntdata"/><Relationship Id="rId50" Type="http://schemas.openxmlformats.org/officeDocument/2006/relationships/font" Target="fonts/Montserrat-regular.fntdata"/><Relationship Id="rId53" Type="http://schemas.openxmlformats.org/officeDocument/2006/relationships/font" Target="fonts/Montserrat-boldItalic.fntdata"/><Relationship Id="rId52" Type="http://schemas.openxmlformats.org/officeDocument/2006/relationships/font" Target="fonts/Montserrat-italic.fntdata"/><Relationship Id="rId11" Type="http://schemas.openxmlformats.org/officeDocument/2006/relationships/slide" Target="slides/slide5.xml"/><Relationship Id="rId55" Type="http://schemas.openxmlformats.org/officeDocument/2006/relationships/font" Target="fonts/Lora-bold.fntdata"/><Relationship Id="rId10" Type="http://schemas.openxmlformats.org/officeDocument/2006/relationships/slide" Target="slides/slide4.xml"/><Relationship Id="rId54" Type="http://schemas.openxmlformats.org/officeDocument/2006/relationships/font" Target="fonts/Lora-regular.fntdata"/><Relationship Id="rId13" Type="http://schemas.openxmlformats.org/officeDocument/2006/relationships/slide" Target="slides/slide7.xml"/><Relationship Id="rId57" Type="http://schemas.openxmlformats.org/officeDocument/2006/relationships/font" Target="fonts/Lora-boldItalic.fntdata"/><Relationship Id="rId12" Type="http://schemas.openxmlformats.org/officeDocument/2006/relationships/slide" Target="slides/slide6.xml"/><Relationship Id="rId56" Type="http://schemas.openxmlformats.org/officeDocument/2006/relationships/font" Target="fonts/Lora-italic.fntdata"/><Relationship Id="rId15" Type="http://schemas.openxmlformats.org/officeDocument/2006/relationships/slide" Target="slides/slide9.xml"/><Relationship Id="rId59" Type="http://schemas.openxmlformats.org/officeDocument/2006/relationships/font" Target="fonts/HelveticaNeue-bold.fntdata"/><Relationship Id="rId14" Type="http://schemas.openxmlformats.org/officeDocument/2006/relationships/slide" Target="slides/slide8.xml"/><Relationship Id="rId58" Type="http://schemas.openxmlformats.org/officeDocument/2006/relationships/font" Target="fonts/HelveticaNeue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11-09T19:17:20.793">
    <p:pos x="6000" y="0"/>
    <p:text>@glenn.mitoma@gmail.com 
If you have any resources you have and want to share with folks, please feel free to add, I will do the same
_Assigned to glenn.mitoma@gmail.com_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e27bdc407e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g2e27bdc407e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fd41fe2994_0_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2fd41fe2994_0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a232b1f1b9_0_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ALL</a:t>
            </a:r>
            <a:endParaRPr/>
          </a:p>
        </p:txBody>
      </p:sp>
      <p:sp>
        <p:nvSpPr>
          <p:cNvPr id="136" name="Google Shape;136;g3a232b1f1b9_0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fd41fe2994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g2fd41fe2994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fd41fe2994_0_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157" name="Google Shape;157;g2fd41fe2994_0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6fecee2cee_0_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167" name="Google Shape;167;g36fecee2cee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6fecee2cee_0_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179" name="Google Shape;179;g36fecee2cee_0_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6fecee2cee_0_9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189" name="Google Shape;189;g36fecee2cee_0_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fecee2cee_0_1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201" name="Google Shape;201;g36fecee2cee_0_1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6fecee2cee_0_1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215" name="Google Shape;215;g36fecee2cee_0_1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6fecee2cee_0_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231" name="Google Shape;231;g36fecee2cee_0_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6fecee2cee_0_1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239" name="Google Shape;239;g36fecee2cee_0_1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6fecee2cee_0_1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248" name="Google Shape;248;g36fecee2cee_0_1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6fecee2cee_0_1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258" name="Google Shape;258;g36fecee2cee_0_1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6fecee2cee_0_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269" name="Google Shape;269;g36fecee2cee_0_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6fecee2cee_0_6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280" name="Google Shape;280;g36fecee2cee_0_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6fecee2cee_0_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GLENN</a:t>
            </a:r>
            <a:endParaRPr/>
          </a:p>
        </p:txBody>
      </p:sp>
      <p:sp>
        <p:nvSpPr>
          <p:cNvPr id="289" name="Google Shape;289;g36fecee2cee_0_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a00727651d_0_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299" name="Google Shape;299;g3a00727651d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a1c60f6778_0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309" name="Google Shape;309;g3a1c60f6778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a1c60f6778_0_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320" name="Google Shape;320;g3a1c60f6778_0_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a1c60f6778_0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331" name="Google Shape;331;g3a1c60f6778_0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a1c60f6778_0_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341" name="Google Shape;341;g3a1c60f6778_0_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a1c60f6778_0_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352" name="Google Shape;352;g3a1c60f6778_0_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a00727651d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4" name="Google Shape;364;g3a00727651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874634fee9_0_47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2" name="Google Shape;372;g3874634fee9_0_4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a1c60f6778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a1c60f6778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JAKE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a1c60f6778_0_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385" name="Google Shape;385;g3a1c60f6778_0_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a1c60f6778_0_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g3a1c60f6778_0_1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393" name="Google Shape;393;g3a1c60f6778_0_10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a1c60f6778_0_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g3a1c60f6778_0_1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401" name="Google Shape;401;g3a1c60f6778_0_10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a232b1f1b9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g3a232b1f1b9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  <p:sp>
        <p:nvSpPr>
          <p:cNvPr id="409" name="Google Shape;409;g3a232b1f1b9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48d0ebea40_0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8" name="Google Shape;418;g348d0ebea40_0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a1c60f6778_0_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5" name="Google Shape;425;g3a1c60f6778_0_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874634fee9_0_2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3" name="Google Shape;433;g3874634fee9_0_2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874634fee9_0_4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g3874634fee9_0_4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g3874634fee9_0_4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023bf3d7fd_0_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7" name="Google Shape;447;g3023bf3d7fd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fd404126d7_0_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7" name="Google Shape;457;g2fd404126d7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fd404126d7_0_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4" name="Google Shape;464;g2fd404126d7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0dfd5117f5_0_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2" name="Google Shape;472;g20dfd5117f5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699" y="1234074"/>
            <a:ext cx="8520602" cy="3334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>
  <p:cSld name="TITLE_AND_BODY 2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699" y="1234074"/>
            <a:ext cx="8520602" cy="3334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709886" y="4717934"/>
            <a:ext cx="336813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>
  <p:cSld name="TITLE_AND_BODY 3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699" y="1234074"/>
            <a:ext cx="8520602" cy="3334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1088684" y="603389"/>
            <a:ext cx="69684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088684" y="1511799"/>
            <a:ext cx="6968400" cy="25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indent="-31750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indent="-31750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5431559" y="247777"/>
            <a:ext cx="2625600" cy="2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1088684" y="246980"/>
            <a:ext cx="4220100" cy="2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360045" y="599230"/>
            <a:ext cx="6081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rgbClr val="F8E71C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/>
          <p:nvPr/>
        </p:nvSpPr>
        <p:spPr>
          <a:xfrm>
            <a:off x="4286249" y="0"/>
            <a:ext cx="72302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7"/>
          <p:cNvSpPr/>
          <p:nvPr/>
        </p:nvSpPr>
        <p:spPr>
          <a:xfrm>
            <a:off x="4358475" y="0"/>
            <a:ext cx="3853201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7"/>
          <p:cNvSpPr txBox="1"/>
          <p:nvPr>
            <p:ph type="title"/>
          </p:nvPr>
        </p:nvSpPr>
        <p:spPr>
          <a:xfrm>
            <a:off x="344249" y="1403849"/>
            <a:ext cx="8455502" cy="21468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44249" y="3550649"/>
            <a:ext cx="4910101" cy="5778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b="1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type="secHead">
  <p:cSld name="SECTION_HEADER">
    <p:bg>
      <p:bgPr>
        <a:solidFill>
          <a:schemeClr val="accent5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 rot="5400000">
            <a:off x="4550700" y="-498600"/>
            <a:ext cx="42601" cy="84558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8"/>
          <p:cNvSpPr txBox="1"/>
          <p:nvPr>
            <p:ph type="title"/>
          </p:nvPr>
        </p:nvSpPr>
        <p:spPr>
          <a:xfrm>
            <a:off x="344249" y="1403849"/>
            <a:ext cx="8455502" cy="21468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" type="twoColTx">
  <p:cSld name="TITLE_AND_TWO_COLUMN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" type="body"/>
          </p:nvPr>
        </p:nvSpPr>
        <p:spPr>
          <a:xfrm>
            <a:off x="311699" y="1234049"/>
            <a:ext cx="3999902" cy="3334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832399" y="1234049"/>
            <a:ext cx="3999902" cy="3334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_COLUMN_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swald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_POINT">
  <p:cSld name="MAIN_POINT">
    <p:bg>
      <p:bgPr>
        <a:solidFill>
          <a:schemeClr val="accent3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type="title"/>
          </p:nvPr>
        </p:nvSpPr>
        <p:spPr>
          <a:xfrm>
            <a:off x="490250" y="526349"/>
            <a:ext cx="5618701" cy="4090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Playfair Display"/>
              <a:buNone/>
              <a:defRPr sz="54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4572000" y="-75"/>
            <a:ext cx="4572000" cy="5143501"/>
          </a:xfrm>
          <a:prstGeom prst="rect">
            <a:avLst/>
          </a:prstGeom>
          <a:solidFill>
            <a:srgbClr val="F8E71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5029675" y="4495500"/>
            <a:ext cx="468301" cy="1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" name="Google Shape;57;p13"/>
          <p:cNvSpPr txBox="1"/>
          <p:nvPr>
            <p:ph type="title"/>
          </p:nvPr>
        </p:nvSpPr>
        <p:spPr>
          <a:xfrm>
            <a:off x="265500" y="1081674"/>
            <a:ext cx="4045200" cy="1786202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Oswald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265500" y="2921400"/>
            <a:ext cx="4045200" cy="13455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Playfair Display"/>
              <a:buNone/>
              <a:defRPr sz="2100"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2" type="body"/>
          </p:nvPr>
        </p:nvSpPr>
        <p:spPr>
          <a:xfrm>
            <a:off x="4939500" y="724199"/>
            <a:ext cx="3837000" cy="3695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_ONLY">
  <p:cSld name="CAPTION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_NUMBER">
  <p:cSld name="BIG_NUMB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hasCustomPrompt="1" type="title"/>
          </p:nvPr>
        </p:nvSpPr>
        <p:spPr>
          <a:xfrm>
            <a:off x="311699" y="999925"/>
            <a:ext cx="8520602" cy="2146201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699" y="3228425"/>
            <a:ext cx="8520602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bg>
      <p:bgPr>
        <a:solidFill>
          <a:srgbClr val="F8E71C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4286249" y="0"/>
            <a:ext cx="72302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4358475" y="0"/>
            <a:ext cx="3853201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6"/>
          <p:cNvSpPr txBox="1"/>
          <p:nvPr>
            <p:ph type="title"/>
          </p:nvPr>
        </p:nvSpPr>
        <p:spPr>
          <a:xfrm>
            <a:off x="344249" y="1403849"/>
            <a:ext cx="8455502" cy="21468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44249" y="3550649"/>
            <a:ext cx="4910101" cy="5778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b="1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>
  <p:cSld name="SECTION_HEADER 2">
    <p:bg>
      <p:bgPr>
        <a:solidFill>
          <a:schemeClr val="accent5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/>
          <p:nvPr/>
        </p:nvSpPr>
        <p:spPr>
          <a:xfrm rot="5400000">
            <a:off x="4550700" y="-498600"/>
            <a:ext cx="42601" cy="84558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7"/>
          <p:cNvSpPr txBox="1"/>
          <p:nvPr>
            <p:ph type="title"/>
          </p:nvPr>
        </p:nvSpPr>
        <p:spPr>
          <a:xfrm>
            <a:off x="344249" y="1403849"/>
            <a:ext cx="8455502" cy="21468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">
  <p:cSld name="TITLE_AND_TWO_COLUMNS 2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311699" y="1234049"/>
            <a:ext cx="3999902" cy="3334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832399" y="1234049"/>
            <a:ext cx="3999902" cy="3334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>
  <p:cSld name="TITLE_ONLY 2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_COLUMN_TEXT">
  <p:cSld name="ONE_COLUMN_TEXT 2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swald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8" name="Google Shape;88;p20"/>
          <p:cNvSpPr txBox="1"/>
          <p:nvPr>
            <p:ph idx="1" type="body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_POINT">
  <p:cSld name="MAIN_POINT 2">
    <p:bg>
      <p:bgPr>
        <a:solidFill>
          <a:schemeClr val="accent3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type="title"/>
          </p:nvPr>
        </p:nvSpPr>
        <p:spPr>
          <a:xfrm>
            <a:off x="490250" y="526349"/>
            <a:ext cx="5618701" cy="4090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Playfair Display"/>
              <a:buNone/>
              <a:defRPr sz="54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">
  <p:cSld name="SECTION_TITLE_AND_DESCRIPTION 2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4572000" y="-75"/>
            <a:ext cx="4572000" cy="5143501"/>
          </a:xfrm>
          <a:prstGeom prst="rect">
            <a:avLst/>
          </a:prstGeom>
          <a:solidFill>
            <a:srgbClr val="F8E71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" name="Google Shape;95;p22"/>
          <p:cNvCxnSpPr/>
          <p:nvPr/>
        </p:nvCxnSpPr>
        <p:spPr>
          <a:xfrm>
            <a:off x="5029675" y="4495500"/>
            <a:ext cx="468301" cy="1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22"/>
          <p:cNvSpPr txBox="1"/>
          <p:nvPr>
            <p:ph type="title"/>
          </p:nvPr>
        </p:nvSpPr>
        <p:spPr>
          <a:xfrm>
            <a:off x="265500" y="1081674"/>
            <a:ext cx="4045200" cy="1786202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Oswald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7" name="Google Shape;97;p22"/>
          <p:cNvSpPr txBox="1"/>
          <p:nvPr>
            <p:ph idx="1" type="body"/>
          </p:nvPr>
        </p:nvSpPr>
        <p:spPr>
          <a:xfrm>
            <a:off x="265500" y="2921400"/>
            <a:ext cx="4045200" cy="13455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Playfair Display"/>
              <a:buNone/>
              <a:defRPr sz="2100"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8" name="Google Shape;98;p22"/>
          <p:cNvSpPr txBox="1"/>
          <p:nvPr>
            <p:ph idx="2" type="body"/>
          </p:nvPr>
        </p:nvSpPr>
        <p:spPr>
          <a:xfrm>
            <a:off x="4939500" y="724199"/>
            <a:ext cx="3837000" cy="3695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9" name="Google Shape;99;p22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_ONLY">
  <p:cSld name="CAPTION_ONLY 2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idx="1" type="body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_NUMBER">
  <p:cSld name="BIG_NUMBER 2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type="title"/>
          </p:nvPr>
        </p:nvSpPr>
        <p:spPr>
          <a:xfrm>
            <a:off x="311699" y="999925"/>
            <a:ext cx="8520602" cy="2146201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1" type="body"/>
          </p:nvPr>
        </p:nvSpPr>
        <p:spPr>
          <a:xfrm>
            <a:off x="311699" y="3228425"/>
            <a:ext cx="8520602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6" name="Google Shape;106;p24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2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Oswald"/>
              <a:buNone/>
              <a:defRPr b="0" i="0" sz="30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Oswald"/>
              <a:buNone/>
              <a:defRPr b="0" i="0" sz="30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Oswald"/>
              <a:buNone/>
              <a:defRPr b="0" i="0" sz="30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Oswald"/>
              <a:buNone/>
              <a:defRPr b="0" i="0" sz="30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Oswald"/>
              <a:buNone/>
              <a:defRPr b="0" i="0" sz="30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Oswald"/>
              <a:buNone/>
              <a:defRPr b="0" i="0" sz="30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Oswald"/>
              <a:buNone/>
              <a:defRPr b="0" i="0" sz="30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Oswald"/>
              <a:buNone/>
              <a:defRPr b="0" i="0" sz="30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Oswald"/>
              <a:buNone/>
              <a:defRPr b="0" i="0" sz="30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699" y="1234074"/>
            <a:ext cx="8520602" cy="3334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●"/>
              <a:defRPr b="0" i="0" sz="18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○"/>
              <a:defRPr b="0" i="0" sz="18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429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■"/>
              <a:defRPr b="0" i="0" sz="18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●"/>
              <a:defRPr b="0" i="0" sz="18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○"/>
              <a:defRPr b="0" i="0" sz="18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429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■"/>
              <a:defRPr b="0" i="0" sz="18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429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●"/>
              <a:defRPr b="0" i="0" sz="18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429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○"/>
              <a:defRPr b="0" i="0" sz="18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429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■"/>
              <a:defRPr b="0" i="0" sz="18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fair Display"/>
              <a:buNone/>
              <a:defRPr b="0" i="0" sz="10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1.jpg"/><Relationship Id="rId5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1.jpg"/><Relationship Id="rId5" Type="http://schemas.openxmlformats.org/officeDocument/2006/relationships/image" Target="../media/image8.png"/><Relationship Id="rId6" Type="http://schemas.openxmlformats.org/officeDocument/2006/relationships/image" Target="../media/image2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://www.menti.com/alzo35dfo7ip" TargetMode="External"/><Relationship Id="rId4" Type="http://schemas.openxmlformats.org/officeDocument/2006/relationships/image" Target="../media/image1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comments" Target="../comments/comment1.xml"/><Relationship Id="rId4" Type="http://schemas.openxmlformats.org/officeDocument/2006/relationships/hyperlink" Target="https://cptv.pbslearningmedia.org/collection/be-mediawise-news-literacy-lesson-plans/" TargetMode="External"/><Relationship Id="rId5" Type="http://schemas.openxmlformats.org/officeDocument/2006/relationships/hyperlink" Target="https://ed.icivics.org/professional-development/your-roadmap-teaching-controversial-issues" TargetMode="External"/><Relationship Id="rId6" Type="http://schemas.openxmlformats.org/officeDocument/2006/relationships/hyperlink" Target="https://deliberation.stanford.edu/" TargetMode="External"/><Relationship Id="rId7" Type="http://schemas.openxmlformats.org/officeDocument/2006/relationships/hyperlink" Target="https://nifi.org/" TargetMode="External"/><Relationship Id="rId8" Type="http://schemas.openxmlformats.org/officeDocument/2006/relationships/hyperlink" Target="https://www.learningforjustice.org/classroom-resources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hreusa.us4.list-manage.com/subscribe?u=27dce74a0c88fc19489878a9c&amp;id=7c483e4527" TargetMode="External"/><Relationship Id="rId4" Type="http://schemas.openxmlformats.org/officeDocument/2006/relationships/hyperlink" Target="https://www.facebook.com/hreusa" TargetMode="External"/><Relationship Id="rId9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hyperlink" Target="https://www.instagram.com/human_rights_educators_usa/" TargetMode="External"/><Relationship Id="rId7" Type="http://schemas.openxmlformats.org/officeDocument/2006/relationships/image" Target="../media/image30.png"/><Relationship Id="rId8" Type="http://schemas.openxmlformats.org/officeDocument/2006/relationships/hyperlink" Target="https://www.linkedin.com/company/hreusa/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zoom.us/meeting/register/4Iru-4WHQ_GreV_bCjWajg#/registration" TargetMode="External"/><Relationship Id="rId4" Type="http://schemas.openxmlformats.org/officeDocument/2006/relationships/hyperlink" Target="https://hreusa.org/membership/" TargetMode="External"/><Relationship Id="rId5" Type="http://schemas.openxmlformats.org/officeDocument/2006/relationships/hyperlink" Target="https://hreusa.org/committees/" TargetMode="Externa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/>
          <p:nvPr/>
        </p:nvSpPr>
        <p:spPr>
          <a:xfrm>
            <a:off x="-207864" y="-6350"/>
            <a:ext cx="94011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6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Check-In In The Chat: </a:t>
            </a:r>
            <a:endParaRPr/>
          </a:p>
        </p:txBody>
      </p:sp>
      <p:sp>
        <p:nvSpPr>
          <p:cNvPr id="115" name="Google Shape;115;p26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6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6"/>
          <p:cNvSpPr txBox="1"/>
          <p:nvPr/>
        </p:nvSpPr>
        <p:spPr>
          <a:xfrm>
            <a:off x="370925" y="995900"/>
            <a:ext cx="8265300" cy="39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Playfair Display"/>
                <a:ea typeface="Playfair Display"/>
                <a:cs typeface="Playfair Display"/>
                <a:sym typeface="Playfair Display"/>
              </a:rPr>
              <a:t>Your Name</a:t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Playfair Display"/>
                <a:ea typeface="Playfair Display"/>
                <a:cs typeface="Playfair Display"/>
                <a:sym typeface="Playfair Display"/>
              </a:rPr>
              <a:t>Your Role (i.e. Teacher, Student)</a:t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Playfair Display"/>
                <a:ea typeface="Playfair Display"/>
                <a:cs typeface="Playfair Display"/>
                <a:sym typeface="Playfair Display"/>
              </a:rPr>
              <a:t> Institution and Location</a:t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Playfair Display"/>
                <a:ea typeface="Playfair Display"/>
                <a:cs typeface="Playfair Display"/>
                <a:sym typeface="Playfair Display"/>
              </a:rPr>
              <a:t>One thing you’re hopeful for or looking </a:t>
            </a:r>
            <a:r>
              <a:rPr lang="en" sz="2600">
                <a:latin typeface="Playfair Display"/>
                <a:ea typeface="Playfair Display"/>
                <a:cs typeface="Playfair Display"/>
                <a:sym typeface="Playfair Display"/>
              </a:rPr>
              <a:t>forward</a:t>
            </a:r>
            <a:r>
              <a:rPr lang="en" sz="2600">
                <a:latin typeface="Playfair Display"/>
                <a:ea typeface="Playfair Display"/>
                <a:cs typeface="Playfair Display"/>
                <a:sym typeface="Playfair Display"/>
              </a:rPr>
              <a:t> to (does not have to be human rights related) </a:t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7"/>
          <p:cNvSpPr/>
          <p:nvPr/>
        </p:nvSpPr>
        <p:spPr>
          <a:xfrm>
            <a:off x="119401" y="4179525"/>
            <a:ext cx="8905200" cy="846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7"/>
          <p:cNvSpPr txBox="1"/>
          <p:nvPr>
            <p:ph type="title"/>
          </p:nvPr>
        </p:nvSpPr>
        <p:spPr>
          <a:xfrm>
            <a:off x="311699" y="43166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17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Human Rights Education As A Response to Polarization</a:t>
            </a:r>
            <a:endParaRPr sz="2200"/>
          </a:p>
        </p:txBody>
      </p:sp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79699" cy="3874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/>
          <p:nvPr/>
        </p:nvSpPr>
        <p:spPr>
          <a:xfrm>
            <a:off x="-207864" y="-6350"/>
            <a:ext cx="94011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8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Agenda</a:t>
            </a:r>
            <a:endParaRPr/>
          </a:p>
        </p:txBody>
      </p:sp>
      <p:sp>
        <p:nvSpPr>
          <p:cNvPr id="131" name="Google Shape;131;p28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8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8"/>
          <p:cNvSpPr txBox="1"/>
          <p:nvPr/>
        </p:nvSpPr>
        <p:spPr>
          <a:xfrm>
            <a:off x="370925" y="995900"/>
            <a:ext cx="8265300" cy="39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Welcome and Check-In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Group Expectations and Norms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Polarization in Higher Education and K-12 Education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Breakout # 1: Problems &amp; Possibilities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Full Group Debrief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Breakout # 2: Strategy Building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Full Group Debrief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Evaluation and Parting Words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/>
          <p:nvPr/>
        </p:nvSpPr>
        <p:spPr>
          <a:xfrm>
            <a:off x="-207864" y="-6350"/>
            <a:ext cx="94011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9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Facilitator Introductions: </a:t>
            </a:r>
            <a:endParaRPr/>
          </a:p>
        </p:txBody>
      </p:sp>
      <p:sp>
        <p:nvSpPr>
          <p:cNvPr id="140" name="Google Shape;140;p29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9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9"/>
          <p:cNvSpPr txBox="1"/>
          <p:nvPr/>
        </p:nvSpPr>
        <p:spPr>
          <a:xfrm>
            <a:off x="360025" y="958000"/>
            <a:ext cx="8265300" cy="39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43" name="Google Shape;143;p29" title="Skrzypiec Bio Image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2475" y="1086025"/>
            <a:ext cx="2555999" cy="272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9"/>
          <p:cNvSpPr txBox="1"/>
          <p:nvPr/>
        </p:nvSpPr>
        <p:spPr>
          <a:xfrm>
            <a:off x="5369100" y="3806350"/>
            <a:ext cx="30528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ora"/>
                <a:ea typeface="Lora"/>
                <a:cs typeface="Lora"/>
                <a:sym typeface="Lora"/>
              </a:rPr>
              <a:t>Jake Skrzypiec</a:t>
            </a:r>
            <a:endParaRPr sz="12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ora"/>
                <a:ea typeface="Lora"/>
                <a:cs typeface="Lora"/>
                <a:sym typeface="Lora"/>
              </a:rPr>
              <a:t>Social Studies Teacher, CT</a:t>
            </a:r>
            <a:endParaRPr sz="12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ora"/>
                <a:ea typeface="Lora"/>
                <a:cs typeface="Lora"/>
                <a:sym typeface="Lora"/>
              </a:rPr>
              <a:t>Steering Committee, HRE USA</a:t>
            </a:r>
            <a:endParaRPr sz="12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ora"/>
                <a:ea typeface="Lora"/>
                <a:cs typeface="Lora"/>
                <a:sym typeface="Lora"/>
              </a:rPr>
              <a:t>Co-Chair, NCSS HRE Community</a:t>
            </a:r>
            <a:endParaRPr sz="12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5" name="Google Shape;145;p29"/>
          <p:cNvSpPr txBox="1"/>
          <p:nvPr/>
        </p:nvSpPr>
        <p:spPr>
          <a:xfrm>
            <a:off x="561550" y="4008850"/>
            <a:ext cx="2249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46" name="Google Shape;14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0650" y="1086025"/>
            <a:ext cx="2787600" cy="272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9"/>
          <p:cNvSpPr txBox="1"/>
          <p:nvPr/>
        </p:nvSpPr>
        <p:spPr>
          <a:xfrm>
            <a:off x="628050" y="3872050"/>
            <a:ext cx="30528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ora"/>
                <a:ea typeface="Lora"/>
                <a:cs typeface="Lora"/>
                <a:sym typeface="Lora"/>
              </a:rPr>
              <a:t>Dr. Glenn Mitoma</a:t>
            </a:r>
            <a:endParaRPr sz="1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Lecturer in the Discipline of Human Rights and Director of Undergraduate Studies</a:t>
            </a:r>
            <a:endParaRPr sz="1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Institute for the Study of Human Rights</a:t>
            </a:r>
            <a:endParaRPr sz="1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Columbia University</a:t>
            </a:r>
            <a:endParaRPr sz="1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/>
          <p:nvPr/>
        </p:nvSpPr>
        <p:spPr>
          <a:xfrm>
            <a:off x="74" y="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0"/>
          <p:cNvSpPr txBox="1"/>
          <p:nvPr>
            <p:ph type="title"/>
          </p:nvPr>
        </p:nvSpPr>
        <p:spPr>
          <a:xfrm>
            <a:off x="2333102" y="134088"/>
            <a:ext cx="378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Group Expectations</a:t>
            </a:r>
            <a:endParaRPr/>
          </a:p>
        </p:txBody>
      </p:sp>
      <p:pic>
        <p:nvPicPr>
          <p:cNvPr id="154" name="Google Shape;154;p30"/>
          <p:cNvPicPr preferRelativeResize="0"/>
          <p:nvPr/>
        </p:nvPicPr>
        <p:blipFill rotWithShape="1">
          <a:blip r:embed="rId3">
            <a:alphaModFix/>
          </a:blip>
          <a:srcRect b="3940" l="5726" r="5628" t="4408"/>
          <a:stretch/>
        </p:blipFill>
        <p:spPr>
          <a:xfrm>
            <a:off x="1654875" y="840900"/>
            <a:ext cx="5821876" cy="4302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1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DO WE MEAN BY POLARIZATION</a:t>
            </a:r>
            <a:endParaRPr/>
          </a:p>
        </p:txBody>
      </p:sp>
      <p:sp>
        <p:nvSpPr>
          <p:cNvPr id="161" name="Google Shape;161;p31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1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1"/>
          <p:cNvSpPr/>
          <p:nvPr/>
        </p:nvSpPr>
        <p:spPr>
          <a:xfrm>
            <a:off x="111300" y="1001400"/>
            <a:ext cx="4460700" cy="4142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POLITICAL POLARIZATION</a:t>
            </a:r>
            <a:endParaRPr b="1" sz="2000">
              <a:solidFill>
                <a:srgbClr val="FFFFFF"/>
              </a:solidFill>
            </a:endParaRPr>
          </a:p>
        </p:txBody>
      </p:sp>
      <p:pic>
        <p:nvPicPr>
          <p:cNvPr id="164" name="Google Shape;164;p31" title="Kleinfeld_fig_12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00" y="1679100"/>
            <a:ext cx="3462902" cy="3261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2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DO WE MEAN BY POLARIZATION</a:t>
            </a:r>
            <a:endParaRPr/>
          </a:p>
        </p:txBody>
      </p:sp>
      <p:sp>
        <p:nvSpPr>
          <p:cNvPr id="171" name="Google Shape;171;p32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2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2"/>
          <p:cNvSpPr/>
          <p:nvPr/>
        </p:nvSpPr>
        <p:spPr>
          <a:xfrm>
            <a:off x="111300" y="1001400"/>
            <a:ext cx="4460700" cy="4142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POLITICAL POLARIZATION</a:t>
            </a:r>
            <a:endParaRPr b="1" sz="2000">
              <a:solidFill>
                <a:srgbClr val="FFFFFF"/>
              </a:solidFill>
            </a:endParaRPr>
          </a:p>
        </p:txBody>
      </p:sp>
      <p:pic>
        <p:nvPicPr>
          <p:cNvPr id="174" name="Google Shape;174;p32" title="Kleinfeld_fig_12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00" y="1679100"/>
            <a:ext cx="3462902" cy="326168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2"/>
          <p:cNvSpPr/>
          <p:nvPr/>
        </p:nvSpPr>
        <p:spPr>
          <a:xfrm>
            <a:off x="4637782" y="933104"/>
            <a:ext cx="4460700" cy="4142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AFFECTIVE POLARIZATION</a:t>
            </a:r>
            <a:endParaRPr b="1" sz="2000">
              <a:solidFill>
                <a:srgbClr val="FFFFFF"/>
              </a:solidFill>
            </a:endParaRPr>
          </a:p>
        </p:txBody>
      </p:sp>
      <p:pic>
        <p:nvPicPr>
          <p:cNvPr id="176" name="Google Shape;176;p32" title="g-affective-polariz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7775" y="1853038"/>
            <a:ext cx="4460698" cy="29138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3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CONCERNS ABOUT POLARIZATION</a:t>
            </a:r>
            <a:endParaRPr/>
          </a:p>
        </p:txBody>
      </p:sp>
      <p:sp>
        <p:nvSpPr>
          <p:cNvPr id="183" name="Google Shape;183;p33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3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33" title="polarpartiesfinal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11" y="957813"/>
            <a:ext cx="3186227" cy="1991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86" name="Google Shape;186;p33"/>
          <p:cNvSpPr/>
          <p:nvPr/>
        </p:nvSpPr>
        <p:spPr>
          <a:xfrm rot="1294927">
            <a:off x="2754169" y="1216307"/>
            <a:ext cx="1513725" cy="568734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DIVISION</a:t>
            </a:r>
            <a:endParaRPr b="1"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4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CONCERNS ABOUT POLARIZATION</a:t>
            </a:r>
            <a:endParaRPr/>
          </a:p>
        </p:txBody>
      </p:sp>
      <p:sp>
        <p:nvSpPr>
          <p:cNvPr id="193" name="Google Shape;193;p34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4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34" title="polarpartiesfinal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11" y="957813"/>
            <a:ext cx="3186227" cy="1991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6" name="Google Shape;196;p34" title="disfunctio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9613" y="901150"/>
            <a:ext cx="3089682" cy="2059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7" name="Google Shape;197;p34"/>
          <p:cNvSpPr/>
          <p:nvPr/>
        </p:nvSpPr>
        <p:spPr>
          <a:xfrm rot="1294927">
            <a:off x="2754169" y="1216307"/>
            <a:ext cx="1513725" cy="568734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DIVISION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198" name="Google Shape;198;p34"/>
          <p:cNvSpPr/>
          <p:nvPr/>
        </p:nvSpPr>
        <p:spPr>
          <a:xfrm rot="533120">
            <a:off x="6558359" y="984133"/>
            <a:ext cx="2272471" cy="57268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DISFUNCTION</a:t>
            </a:r>
            <a:endParaRPr b="1"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5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5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CONCERNS ABOUT POLARIZATION</a:t>
            </a:r>
            <a:endParaRPr/>
          </a:p>
        </p:txBody>
      </p:sp>
      <p:sp>
        <p:nvSpPr>
          <p:cNvPr id="205" name="Google Shape;205;p35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5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35" title="polarpartiesfinal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11" y="957813"/>
            <a:ext cx="3186227" cy="1991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8" name="Google Shape;208;p35" title="disfunctio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9613" y="901150"/>
            <a:ext cx="3089682" cy="2059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09" name="Google Shape;209;p35"/>
          <p:cNvSpPr/>
          <p:nvPr/>
        </p:nvSpPr>
        <p:spPr>
          <a:xfrm rot="1294927">
            <a:off x="2754169" y="1216307"/>
            <a:ext cx="1513725" cy="568734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DIVISION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210" name="Google Shape;210;p35"/>
          <p:cNvSpPr/>
          <p:nvPr/>
        </p:nvSpPr>
        <p:spPr>
          <a:xfrm rot="533120">
            <a:off x="6558359" y="984133"/>
            <a:ext cx="2272471" cy="57268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DISFUNCTION</a:t>
            </a:r>
            <a:endParaRPr b="1" sz="2000">
              <a:solidFill>
                <a:srgbClr val="FFFFFF"/>
              </a:solidFill>
            </a:endParaRPr>
          </a:p>
        </p:txBody>
      </p:sp>
      <p:pic>
        <p:nvPicPr>
          <p:cNvPr id="211" name="Google Shape;211;p35" title="image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4825" y="3080275"/>
            <a:ext cx="2428875" cy="18859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12" name="Google Shape;212;p35"/>
          <p:cNvSpPr/>
          <p:nvPr/>
        </p:nvSpPr>
        <p:spPr>
          <a:xfrm rot="-2180035">
            <a:off x="116366" y="3620256"/>
            <a:ext cx="2123073" cy="835598"/>
          </a:xfrm>
          <a:prstGeom prst="roundRect">
            <a:avLst>
              <a:gd fmla="val 16667" name="adj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DEMOCRATIC</a:t>
            </a:r>
            <a:endParaRPr b="1" sz="2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EROSION</a:t>
            </a:r>
            <a:endParaRPr b="1"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6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6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CONCERNS ABOUT POLARIZATION</a:t>
            </a:r>
            <a:endParaRPr/>
          </a:p>
        </p:txBody>
      </p:sp>
      <p:sp>
        <p:nvSpPr>
          <p:cNvPr id="219" name="Google Shape;219;p36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6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36" title="polarpartiesfinal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11" y="957813"/>
            <a:ext cx="3186227" cy="1991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2" name="Google Shape;222;p36" title="disfunctio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9613" y="901150"/>
            <a:ext cx="3089682" cy="2059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3" name="Google Shape;223;p36"/>
          <p:cNvSpPr/>
          <p:nvPr/>
        </p:nvSpPr>
        <p:spPr>
          <a:xfrm rot="1294927">
            <a:off x="2754169" y="1216307"/>
            <a:ext cx="1513725" cy="568734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DIVISION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224" name="Google Shape;224;p36"/>
          <p:cNvSpPr/>
          <p:nvPr/>
        </p:nvSpPr>
        <p:spPr>
          <a:xfrm rot="533120">
            <a:off x="6558359" y="984133"/>
            <a:ext cx="2272471" cy="57268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DISFUNCTION</a:t>
            </a:r>
            <a:endParaRPr b="1" sz="2000">
              <a:solidFill>
                <a:srgbClr val="FFFFFF"/>
              </a:solidFill>
            </a:endParaRPr>
          </a:p>
        </p:txBody>
      </p:sp>
      <p:pic>
        <p:nvPicPr>
          <p:cNvPr id="225" name="Google Shape;225;p36" title="image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4825" y="3080275"/>
            <a:ext cx="2428875" cy="18859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6" name="Google Shape;226;p36"/>
          <p:cNvSpPr/>
          <p:nvPr/>
        </p:nvSpPr>
        <p:spPr>
          <a:xfrm rot="-2180035">
            <a:off x="116366" y="3620256"/>
            <a:ext cx="2123073" cy="835598"/>
          </a:xfrm>
          <a:prstGeom prst="roundRect">
            <a:avLst>
              <a:gd fmla="val 16667" name="adj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DEMOCRATIC</a:t>
            </a:r>
            <a:endParaRPr b="1" sz="2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EROSION</a:t>
            </a:r>
            <a:endParaRPr b="1" sz="2000">
              <a:solidFill>
                <a:srgbClr val="FFFFFF"/>
              </a:solidFill>
            </a:endParaRPr>
          </a:p>
        </p:txBody>
      </p:sp>
      <p:pic>
        <p:nvPicPr>
          <p:cNvPr id="227" name="Google Shape;227;p36" title="capitol-siege-911-commission-01-gty-llr-210219_1613766047569_hpMain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3490" y="3027550"/>
            <a:ext cx="2987868" cy="1991399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8" name="Google Shape;228;p36"/>
          <p:cNvSpPr/>
          <p:nvPr/>
        </p:nvSpPr>
        <p:spPr>
          <a:xfrm rot="-774750">
            <a:off x="4832113" y="3198493"/>
            <a:ext cx="1851315" cy="572808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VIOLENCE</a:t>
            </a:r>
            <a:endParaRPr b="1"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7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AND HIGHER EDUCATION</a:t>
            </a:r>
            <a:endParaRPr/>
          </a:p>
        </p:txBody>
      </p:sp>
      <p:sp>
        <p:nvSpPr>
          <p:cNvPr id="235" name="Google Shape;235;p37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7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8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8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AND HIGHER EDUCATION</a:t>
            </a:r>
            <a:endParaRPr/>
          </a:p>
        </p:txBody>
      </p:sp>
      <p:sp>
        <p:nvSpPr>
          <p:cNvPr id="243" name="Google Shape;243;p38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8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8"/>
          <p:cNvSpPr/>
          <p:nvPr/>
        </p:nvSpPr>
        <p:spPr>
          <a:xfrm>
            <a:off x="455700" y="1081050"/>
            <a:ext cx="8461200" cy="1149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POLARIZATION </a:t>
            </a:r>
            <a:r>
              <a:rPr b="1" lang="en" sz="2400" u="sng">
                <a:solidFill>
                  <a:srgbClr val="FFFFFF"/>
                </a:solidFill>
              </a:rPr>
              <a:t>ABOUT</a:t>
            </a:r>
            <a:r>
              <a:rPr b="1" lang="en" sz="2400">
                <a:solidFill>
                  <a:srgbClr val="FFFFFF"/>
                </a:solidFill>
              </a:rPr>
              <a:t> HIGHER EDUCATION</a:t>
            </a:r>
            <a:endParaRPr b="1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9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9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AND HIGHER EDUCATION</a:t>
            </a:r>
            <a:endParaRPr/>
          </a:p>
        </p:txBody>
      </p:sp>
      <p:sp>
        <p:nvSpPr>
          <p:cNvPr id="252" name="Google Shape;252;p39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9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9"/>
          <p:cNvSpPr/>
          <p:nvPr/>
        </p:nvSpPr>
        <p:spPr>
          <a:xfrm>
            <a:off x="455700" y="1081050"/>
            <a:ext cx="8461200" cy="1149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POLARIZATION </a:t>
            </a:r>
            <a:r>
              <a:rPr b="1" lang="en" sz="2400" u="sng">
                <a:solidFill>
                  <a:srgbClr val="FFFFFF"/>
                </a:solidFill>
              </a:rPr>
              <a:t>ABOUT</a:t>
            </a:r>
            <a:r>
              <a:rPr b="1" lang="en" sz="2400">
                <a:solidFill>
                  <a:srgbClr val="FFFFFF"/>
                </a:solidFill>
              </a:rPr>
              <a:t> HIGHER EDUCATION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255" name="Google Shape;255;p39"/>
          <p:cNvSpPr/>
          <p:nvPr/>
        </p:nvSpPr>
        <p:spPr>
          <a:xfrm>
            <a:off x="455700" y="2355550"/>
            <a:ext cx="8461200" cy="1149300"/>
          </a:xfrm>
          <a:prstGeom prst="roundRect">
            <a:avLst>
              <a:gd fmla="val 16667" name="adj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POLARIZATION </a:t>
            </a:r>
            <a:r>
              <a:rPr b="1" lang="en" sz="2400" u="sng">
                <a:solidFill>
                  <a:srgbClr val="FFFFFF"/>
                </a:solidFill>
              </a:rPr>
              <a:t>THROUGH</a:t>
            </a:r>
            <a:r>
              <a:rPr b="1" lang="en" sz="2400">
                <a:solidFill>
                  <a:srgbClr val="FFFFFF"/>
                </a:solidFill>
              </a:rPr>
              <a:t> HIGHER EDUCATION</a:t>
            </a:r>
            <a:endParaRPr b="1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0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0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AND HIGHER EDUCATION</a:t>
            </a:r>
            <a:endParaRPr/>
          </a:p>
        </p:txBody>
      </p:sp>
      <p:sp>
        <p:nvSpPr>
          <p:cNvPr id="262" name="Google Shape;262;p40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0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40"/>
          <p:cNvSpPr/>
          <p:nvPr/>
        </p:nvSpPr>
        <p:spPr>
          <a:xfrm>
            <a:off x="455700" y="1081050"/>
            <a:ext cx="8461200" cy="1149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POLARIZATION </a:t>
            </a:r>
            <a:r>
              <a:rPr b="1" lang="en" sz="2400" u="sng">
                <a:solidFill>
                  <a:srgbClr val="FFFFFF"/>
                </a:solidFill>
              </a:rPr>
              <a:t>ABOUT</a:t>
            </a:r>
            <a:r>
              <a:rPr b="1" lang="en" sz="2400">
                <a:solidFill>
                  <a:srgbClr val="FFFFFF"/>
                </a:solidFill>
              </a:rPr>
              <a:t> HIGHER EDUCATION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265" name="Google Shape;265;p40"/>
          <p:cNvSpPr/>
          <p:nvPr/>
        </p:nvSpPr>
        <p:spPr>
          <a:xfrm>
            <a:off x="455700" y="2355550"/>
            <a:ext cx="8461200" cy="1149300"/>
          </a:xfrm>
          <a:prstGeom prst="roundRect">
            <a:avLst>
              <a:gd fmla="val 16667" name="adj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POLARIZATION </a:t>
            </a:r>
            <a:r>
              <a:rPr b="1" lang="en" sz="2400" u="sng">
                <a:solidFill>
                  <a:srgbClr val="FFFFFF"/>
                </a:solidFill>
              </a:rPr>
              <a:t>THROUGH</a:t>
            </a:r>
            <a:r>
              <a:rPr b="1" lang="en" sz="2400">
                <a:solidFill>
                  <a:srgbClr val="FFFFFF"/>
                </a:solidFill>
              </a:rPr>
              <a:t> HIGHER EDUCATION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266" name="Google Shape;266;p40"/>
          <p:cNvSpPr/>
          <p:nvPr/>
        </p:nvSpPr>
        <p:spPr>
          <a:xfrm>
            <a:off x="455700" y="3700450"/>
            <a:ext cx="8461200" cy="114930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POLARIZATION </a:t>
            </a:r>
            <a:r>
              <a:rPr b="1" lang="en" sz="2400" strike="sngStrike">
                <a:solidFill>
                  <a:srgbClr val="FFFFFF"/>
                </a:solidFill>
              </a:rPr>
              <a:t>FOR</a:t>
            </a:r>
            <a:r>
              <a:rPr b="1" lang="en" sz="2400">
                <a:solidFill>
                  <a:srgbClr val="FFFFFF"/>
                </a:solidFill>
              </a:rPr>
              <a:t> </a:t>
            </a:r>
            <a:r>
              <a:rPr b="1" lang="en" sz="2400" u="sng">
                <a:solidFill>
                  <a:srgbClr val="FFFFFF"/>
                </a:solidFill>
              </a:rPr>
              <a:t>IN</a:t>
            </a:r>
            <a:r>
              <a:rPr b="1" lang="en" sz="2400">
                <a:solidFill>
                  <a:srgbClr val="FFFFFF"/>
                </a:solidFill>
              </a:rPr>
              <a:t> HIGHER EDUCATION</a:t>
            </a:r>
            <a:endParaRPr b="1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1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AND HIGHER EDUCATION</a:t>
            </a:r>
            <a:endParaRPr/>
          </a:p>
        </p:txBody>
      </p:sp>
      <p:sp>
        <p:nvSpPr>
          <p:cNvPr id="273" name="Google Shape;273;p41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41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41"/>
          <p:cNvSpPr/>
          <p:nvPr/>
        </p:nvSpPr>
        <p:spPr>
          <a:xfrm>
            <a:off x="682800" y="924375"/>
            <a:ext cx="8461200" cy="114930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POLARIZATION </a:t>
            </a:r>
            <a:r>
              <a:rPr b="1" lang="en" sz="2400" strike="sngStrike">
                <a:solidFill>
                  <a:srgbClr val="FFFFFF"/>
                </a:solidFill>
              </a:rPr>
              <a:t>FOR</a:t>
            </a:r>
            <a:r>
              <a:rPr b="1" lang="en" sz="2400">
                <a:solidFill>
                  <a:srgbClr val="FFFFFF"/>
                </a:solidFill>
              </a:rPr>
              <a:t> </a:t>
            </a:r>
            <a:r>
              <a:rPr b="1" lang="en" sz="2400" u="sng">
                <a:solidFill>
                  <a:srgbClr val="FFFFFF"/>
                </a:solidFill>
              </a:rPr>
              <a:t>IN</a:t>
            </a:r>
            <a:r>
              <a:rPr b="1" lang="en" sz="2400">
                <a:solidFill>
                  <a:srgbClr val="FFFFFF"/>
                </a:solidFill>
              </a:rPr>
              <a:t> HIGHER EDUCATION</a:t>
            </a:r>
            <a:endParaRPr b="1" sz="2400">
              <a:solidFill>
                <a:srgbClr val="FFFFFF"/>
              </a:solidFill>
            </a:endParaRPr>
          </a:p>
        </p:txBody>
      </p:sp>
      <p:pic>
        <p:nvPicPr>
          <p:cNvPr id="276" name="Google Shape;276;p41" title="074305_1349804.png.1500x926_q95_crop-smart_upsc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4238" y="2310425"/>
            <a:ext cx="4395518" cy="271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1"/>
          <p:cNvSpPr/>
          <p:nvPr/>
        </p:nvSpPr>
        <p:spPr>
          <a:xfrm rot="-1618106">
            <a:off x="79144" y="353269"/>
            <a:ext cx="1581700" cy="1581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NOT MUCH</a:t>
            </a:r>
            <a:endParaRPr b="1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2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42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AND HIGHER EDUCATION</a:t>
            </a:r>
            <a:endParaRPr/>
          </a:p>
        </p:txBody>
      </p:sp>
      <p:sp>
        <p:nvSpPr>
          <p:cNvPr id="284" name="Google Shape;284;p42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42"/>
          <p:cNvSpPr/>
          <p:nvPr/>
        </p:nvSpPr>
        <p:spPr>
          <a:xfrm>
            <a:off x="455700" y="921725"/>
            <a:ext cx="8461200" cy="1149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POLARIZATION </a:t>
            </a:r>
            <a:r>
              <a:rPr b="1" lang="en" sz="2400" u="sng">
                <a:solidFill>
                  <a:srgbClr val="FFFFFF"/>
                </a:solidFill>
              </a:rPr>
              <a:t>ABOUT</a:t>
            </a:r>
            <a:r>
              <a:rPr b="1" lang="en" sz="2400">
                <a:solidFill>
                  <a:srgbClr val="FFFFFF"/>
                </a:solidFill>
              </a:rPr>
              <a:t> HIGHER EDUCATION</a:t>
            </a:r>
            <a:endParaRPr b="1" sz="2400">
              <a:solidFill>
                <a:srgbClr val="FFFFFF"/>
              </a:solidFill>
            </a:endParaRPr>
          </a:p>
        </p:txBody>
      </p:sp>
      <p:pic>
        <p:nvPicPr>
          <p:cNvPr descr="Increase in the share of Americans saying colleges have a negative effect on the U.S. is driven by Republicans' changing views " id="286" name="Google Shape;286;p42"/>
          <p:cNvPicPr preferRelativeResize="0"/>
          <p:nvPr/>
        </p:nvPicPr>
        <p:blipFill rotWithShape="1">
          <a:blip r:embed="rId3">
            <a:alphaModFix/>
          </a:blip>
          <a:srcRect b="0" l="0" r="0" t="19087"/>
          <a:stretch/>
        </p:blipFill>
        <p:spPr>
          <a:xfrm>
            <a:off x="1578375" y="1923125"/>
            <a:ext cx="6097900" cy="315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3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43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AND HIGHER EDUCATION</a:t>
            </a:r>
            <a:endParaRPr/>
          </a:p>
        </p:txBody>
      </p:sp>
      <p:sp>
        <p:nvSpPr>
          <p:cNvPr id="293" name="Google Shape;293;p43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43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43"/>
          <p:cNvSpPr/>
          <p:nvPr/>
        </p:nvSpPr>
        <p:spPr>
          <a:xfrm>
            <a:off x="455700" y="955875"/>
            <a:ext cx="8461200" cy="1149300"/>
          </a:xfrm>
          <a:prstGeom prst="roundRect">
            <a:avLst>
              <a:gd fmla="val 16667" name="adj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POLARIZATION </a:t>
            </a:r>
            <a:r>
              <a:rPr b="1" lang="en" sz="2400" u="sng">
                <a:solidFill>
                  <a:srgbClr val="FFFFFF"/>
                </a:solidFill>
              </a:rPr>
              <a:t>THROUGH</a:t>
            </a:r>
            <a:r>
              <a:rPr b="1" lang="en" sz="2400">
                <a:solidFill>
                  <a:srgbClr val="FFFFFF"/>
                </a:solidFill>
              </a:rPr>
              <a:t> HIGHER EDUCATION</a:t>
            </a:r>
            <a:endParaRPr b="1" sz="2400">
              <a:solidFill>
                <a:srgbClr val="FFFFFF"/>
              </a:solidFill>
            </a:endParaRPr>
          </a:p>
        </p:txBody>
      </p:sp>
      <p:pic>
        <p:nvPicPr>
          <p:cNvPr id="296" name="Google Shape;296;p43" title="Screenshot 2025-11-07 at 2.31.01 PM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4525" y="1789250"/>
            <a:ext cx="4862626" cy="343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44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IN K-12 EDUCATION</a:t>
            </a:r>
            <a:endParaRPr/>
          </a:p>
        </p:txBody>
      </p:sp>
      <p:sp>
        <p:nvSpPr>
          <p:cNvPr id="303" name="Google Shape;303;p44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44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4"/>
          <p:cNvSpPr txBox="1"/>
          <p:nvPr/>
        </p:nvSpPr>
        <p:spPr>
          <a:xfrm>
            <a:off x="370925" y="995900"/>
            <a:ext cx="8265300" cy="39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06" name="Google Shape;3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4675" y="942079"/>
            <a:ext cx="5123900" cy="400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45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IN K-12 EDUCATION</a:t>
            </a:r>
            <a:endParaRPr/>
          </a:p>
        </p:txBody>
      </p:sp>
      <p:sp>
        <p:nvSpPr>
          <p:cNvPr id="313" name="Google Shape;313;p45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45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45"/>
          <p:cNvSpPr txBox="1"/>
          <p:nvPr/>
        </p:nvSpPr>
        <p:spPr>
          <a:xfrm>
            <a:off x="370925" y="995900"/>
            <a:ext cx="8265300" cy="39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16" name="Google Shape;31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34550"/>
            <a:ext cx="4572001" cy="425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834550"/>
            <a:ext cx="4572000" cy="4257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6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46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IN K-12 EDUCATION</a:t>
            </a:r>
            <a:endParaRPr/>
          </a:p>
        </p:txBody>
      </p:sp>
      <p:sp>
        <p:nvSpPr>
          <p:cNvPr id="324" name="Google Shape;324;p46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46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46"/>
          <p:cNvSpPr txBox="1"/>
          <p:nvPr/>
        </p:nvSpPr>
        <p:spPr>
          <a:xfrm>
            <a:off x="4488600" y="4104250"/>
            <a:ext cx="46554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2A2A2A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49% of parents said they’d rather their children learn that the legacy of slavery </a:t>
            </a:r>
            <a:r>
              <a:rPr b="1" i="1" lang="en" sz="1100">
                <a:solidFill>
                  <a:srgbClr val="2A2A2A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still affects </a:t>
            </a:r>
            <a:r>
              <a:rPr b="1" lang="en" sz="1100">
                <a:solidFill>
                  <a:srgbClr val="2A2A2A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the position of Black people in American society today, while 42% said they’d rather their children learn that slavery </a:t>
            </a:r>
            <a:r>
              <a:rPr b="1" i="1" lang="en" sz="1100">
                <a:solidFill>
                  <a:srgbClr val="2A2A2A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no longer affects</a:t>
            </a:r>
            <a:r>
              <a:rPr b="1" lang="en" sz="1100">
                <a:solidFill>
                  <a:srgbClr val="2A2A2A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Black Americans.</a:t>
            </a:r>
            <a:endParaRPr b="1" sz="1100">
              <a:solidFill>
                <a:srgbClr val="2A2A2A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A2A2A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A2A2A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A2A2A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A2A2A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27" name="Google Shape;32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34550"/>
            <a:ext cx="4214700" cy="394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3000" y="838925"/>
            <a:ext cx="4871000" cy="319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7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47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IN K-12 EDUCATION</a:t>
            </a:r>
            <a:endParaRPr/>
          </a:p>
        </p:txBody>
      </p:sp>
      <p:sp>
        <p:nvSpPr>
          <p:cNvPr id="335" name="Google Shape;335;p47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7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47"/>
          <p:cNvSpPr txBox="1"/>
          <p:nvPr/>
        </p:nvSpPr>
        <p:spPr>
          <a:xfrm>
            <a:off x="4125375" y="834550"/>
            <a:ext cx="4511100" cy="41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161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161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38" name="Google Shape;33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2875" y="834550"/>
            <a:ext cx="5127750" cy="444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8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48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IN K-12 EDUCATION</a:t>
            </a:r>
            <a:endParaRPr/>
          </a:p>
        </p:txBody>
      </p:sp>
      <p:sp>
        <p:nvSpPr>
          <p:cNvPr id="345" name="Google Shape;345;p48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48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48"/>
          <p:cNvSpPr txBox="1"/>
          <p:nvPr/>
        </p:nvSpPr>
        <p:spPr>
          <a:xfrm>
            <a:off x="370925" y="3641150"/>
            <a:ext cx="82653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Open Sans"/>
                <a:ea typeface="Open Sans"/>
                <a:cs typeface="Open Sans"/>
                <a:sym typeface="Open Sans"/>
              </a:rPr>
              <a:t>Operate as a tax-credit program where individuals can receive up to $1,700 in credits for donating to nonprofit scholarship-granting organizations. These groups can then distribute scholarships for private school tuition, tutoring, transportation, or even special education services. Families earning up to 300% of their area’s median income are eligible, and states must opt in, giving governors control over implementation.</a:t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48" name="Google Shape;34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34550"/>
            <a:ext cx="4468325" cy="280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8"/>
          <p:cNvPicPr preferRelativeResize="0"/>
          <p:nvPr/>
        </p:nvPicPr>
        <p:blipFill rotWithShape="1">
          <a:blip r:embed="rId4">
            <a:alphaModFix/>
          </a:blip>
          <a:srcRect b="5784" l="0" r="0" t="0"/>
          <a:stretch/>
        </p:blipFill>
        <p:spPr>
          <a:xfrm>
            <a:off x="4468325" y="834550"/>
            <a:ext cx="4675675" cy="280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9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9"/>
          <p:cNvSpPr txBox="1"/>
          <p:nvPr>
            <p:ph type="title"/>
          </p:nvPr>
        </p:nvSpPr>
        <p:spPr>
          <a:xfrm>
            <a:off x="4259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POLARIZATION IN K-12 EDUCATION</a:t>
            </a:r>
            <a:endParaRPr/>
          </a:p>
        </p:txBody>
      </p:sp>
      <p:sp>
        <p:nvSpPr>
          <p:cNvPr id="356" name="Google Shape;356;p49"/>
          <p:cNvSpPr/>
          <p:nvPr/>
        </p:nvSpPr>
        <p:spPr>
          <a:xfrm>
            <a:off x="2992331" y="4008861"/>
            <a:ext cx="35886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49"/>
          <p:cNvSpPr/>
          <p:nvPr/>
        </p:nvSpPr>
        <p:spPr>
          <a:xfrm>
            <a:off x="5012181" y="4174103"/>
            <a:ext cx="34629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5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49"/>
          <p:cNvSpPr txBox="1"/>
          <p:nvPr/>
        </p:nvSpPr>
        <p:spPr>
          <a:xfrm>
            <a:off x="370925" y="3641150"/>
            <a:ext cx="82653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59" name="Google Shape;35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34550"/>
            <a:ext cx="4762524" cy="430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2525" y="834550"/>
            <a:ext cx="4381476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2525" y="2872900"/>
            <a:ext cx="4381476" cy="227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0"/>
          <p:cNvSpPr/>
          <p:nvPr/>
        </p:nvSpPr>
        <p:spPr>
          <a:xfrm>
            <a:off x="0" y="-7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50"/>
          <p:cNvSpPr txBox="1"/>
          <p:nvPr>
            <p:ph type="title"/>
          </p:nvPr>
        </p:nvSpPr>
        <p:spPr>
          <a:xfrm>
            <a:off x="1338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Breakout # 1: Problems &amp; Possibilities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50"/>
          <p:cNvSpPr/>
          <p:nvPr/>
        </p:nvSpPr>
        <p:spPr>
          <a:xfrm>
            <a:off x="515250" y="1149325"/>
            <a:ext cx="8113500" cy="1536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</a:rPr>
              <a:t>QUESTION 1</a:t>
            </a:r>
            <a:endParaRPr b="1" sz="2000" u="sng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 u="sng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HOW HAS POLARIZATION BEEN SHOWING UP IN YOUR WORLD? WHAT PROBLEMS HAS IT CREATED?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369" name="Google Shape;369;p50"/>
          <p:cNvSpPr/>
          <p:nvPr/>
        </p:nvSpPr>
        <p:spPr>
          <a:xfrm>
            <a:off x="541000" y="2994050"/>
            <a:ext cx="8113500" cy="1536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</a:rPr>
              <a:t>QUESTION 2</a:t>
            </a:r>
            <a:endParaRPr b="1" sz="2000" u="sng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 u="sng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BASED ON WHAT YOU HEARD FOR Q.1, WHAT POSSIBILITIES DO YOU THINK POLARIZATION MIGHT OPEN UP FOR HRE?</a:t>
            </a:r>
            <a:endParaRPr b="1"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1"/>
          <p:cNvSpPr/>
          <p:nvPr/>
        </p:nvSpPr>
        <p:spPr>
          <a:xfrm>
            <a:off x="0" y="-7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51"/>
          <p:cNvSpPr txBox="1"/>
          <p:nvPr>
            <p:ph type="title"/>
          </p:nvPr>
        </p:nvSpPr>
        <p:spPr>
          <a:xfrm>
            <a:off x="311699" y="25909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3600">
                <a:latin typeface="Playfair Display"/>
                <a:ea typeface="Playfair Display"/>
                <a:cs typeface="Playfair Display"/>
                <a:sym typeface="Playfair Display"/>
              </a:rPr>
              <a:t>Full Group Debrief</a:t>
            </a:r>
            <a:endParaRPr b="1" sz="3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2"/>
          <p:cNvSpPr txBox="1"/>
          <p:nvPr>
            <p:ph idx="1" type="body"/>
          </p:nvPr>
        </p:nvSpPr>
        <p:spPr>
          <a:xfrm>
            <a:off x="311700" y="1234075"/>
            <a:ext cx="8520600" cy="2718300"/>
          </a:xfrm>
          <a:prstGeom prst="rect">
            <a:avLst/>
          </a:prstGeom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Human rights are the rights that every human has just for being human, and they are essential for a life of dignity.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They are: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Equal &amp; Universal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Inalienable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Interdependent </a:t>
            </a:r>
            <a:endParaRPr sz="2400"/>
          </a:p>
        </p:txBody>
      </p:sp>
      <p:sp>
        <p:nvSpPr>
          <p:cNvPr id="381" name="Google Shape;381;p52"/>
          <p:cNvSpPr/>
          <p:nvPr/>
        </p:nvSpPr>
        <p:spPr>
          <a:xfrm>
            <a:off x="0" y="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52"/>
          <p:cNvSpPr txBox="1"/>
          <p:nvPr>
            <p:ph type="title"/>
          </p:nvPr>
        </p:nvSpPr>
        <p:spPr>
          <a:xfrm>
            <a:off x="1338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are Human Rights?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3"/>
          <p:cNvSpPr/>
          <p:nvPr/>
        </p:nvSpPr>
        <p:spPr>
          <a:xfrm>
            <a:off x="25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53"/>
          <p:cNvSpPr txBox="1"/>
          <p:nvPr>
            <p:ph type="title"/>
          </p:nvPr>
        </p:nvSpPr>
        <p:spPr>
          <a:xfrm>
            <a:off x="1338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252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is Human Rights Education?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89" name="Google Shape;389;p53"/>
          <p:cNvSpPr txBox="1"/>
          <p:nvPr/>
        </p:nvSpPr>
        <p:spPr>
          <a:xfrm>
            <a:off x="469025" y="1229050"/>
            <a:ext cx="7663200" cy="30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Char char="●"/>
            </a:pPr>
            <a:r>
              <a:rPr lang="en" sz="2100">
                <a:highlight>
                  <a:srgbClr val="FF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A lifelong process of teaching and learning that helps individuals, groups, and communities:</a:t>
            </a:r>
            <a:endParaRPr sz="2100">
              <a:highlight>
                <a:srgbClr val="FFFFF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Char char="○"/>
            </a:pPr>
            <a:r>
              <a:rPr lang="en" sz="2100">
                <a:highlight>
                  <a:srgbClr val="FF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Develop the knowledge, skills, and values to fully exercise and protect their human rights and those of others;</a:t>
            </a:r>
            <a:endParaRPr sz="2100">
              <a:highlight>
                <a:srgbClr val="FFFFF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Char char="○"/>
            </a:pPr>
            <a:r>
              <a:rPr lang="en" sz="2100">
                <a:highlight>
                  <a:srgbClr val="FF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Fulfill their responsibilities in the context of internationally recognized human rights principles; </a:t>
            </a:r>
            <a:endParaRPr sz="2100">
              <a:highlight>
                <a:srgbClr val="FFFFF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Char char="○"/>
            </a:pPr>
            <a:r>
              <a:rPr lang="en" sz="2100">
                <a:highlight>
                  <a:srgbClr val="FF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Achieve justice and peace in the world.</a:t>
            </a:r>
            <a:endParaRPr sz="2100">
              <a:highlight>
                <a:srgbClr val="FFFFF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i="0" sz="2100" u="none" cap="none" strike="noStrike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2100" u="none" cap="none" strike="noStrike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2100" u="none" cap="none" strike="noStrike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4"/>
          <p:cNvSpPr/>
          <p:nvPr/>
        </p:nvSpPr>
        <p:spPr>
          <a:xfrm>
            <a:off x="0" y="-5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54"/>
          <p:cNvSpPr txBox="1"/>
          <p:nvPr>
            <p:ph type="title"/>
          </p:nvPr>
        </p:nvSpPr>
        <p:spPr>
          <a:xfrm>
            <a:off x="752950" y="27000"/>
            <a:ext cx="7303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HRE: About, Through &amp; For</a:t>
            </a:r>
            <a:endParaRPr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97" name="Google Shape;397;p54"/>
          <p:cNvSpPr txBox="1"/>
          <p:nvPr>
            <p:ph idx="1" type="body"/>
          </p:nvPr>
        </p:nvSpPr>
        <p:spPr>
          <a:xfrm>
            <a:off x="470406" y="1120961"/>
            <a:ext cx="82032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159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(a) Education </a:t>
            </a:r>
            <a:r>
              <a:rPr b="1" i="1" lang="en" sz="2000">
                <a:solidFill>
                  <a:schemeClr val="accent4"/>
                </a:solidFill>
              </a:rPr>
              <a:t>about</a:t>
            </a:r>
            <a:r>
              <a:rPr lang="en" sz="2000"/>
              <a:t> human rights, which includes providing </a:t>
            </a:r>
            <a:r>
              <a:rPr b="1" lang="en" sz="2000"/>
              <a:t>knowledge</a:t>
            </a:r>
            <a:r>
              <a:rPr lang="en" sz="2000"/>
              <a:t> and </a:t>
            </a:r>
            <a:r>
              <a:rPr b="1" lang="en" sz="2000"/>
              <a:t>understanding</a:t>
            </a:r>
            <a:r>
              <a:rPr lang="en" sz="2000"/>
              <a:t> of human rights norms and principles, the values that underpin them and the mechanisms for their protection;</a:t>
            </a:r>
            <a:endParaRPr sz="2400"/>
          </a:p>
          <a:p>
            <a:pPr indent="-2159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 (b) Education </a:t>
            </a:r>
            <a:r>
              <a:rPr b="1" i="1" lang="en" sz="2000">
                <a:solidFill>
                  <a:schemeClr val="accent4"/>
                </a:solidFill>
              </a:rPr>
              <a:t>through</a:t>
            </a:r>
            <a:r>
              <a:rPr b="1" lang="en" sz="2000">
                <a:solidFill>
                  <a:schemeClr val="accent4"/>
                </a:solidFill>
              </a:rPr>
              <a:t> </a:t>
            </a:r>
            <a:r>
              <a:rPr lang="en" sz="2000"/>
              <a:t>human rights, which includes learning and teaching in a way that </a:t>
            </a:r>
            <a:r>
              <a:rPr b="1" lang="en" sz="2000"/>
              <a:t>respects</a:t>
            </a:r>
            <a:r>
              <a:rPr lang="en" sz="2000"/>
              <a:t> the rights of both educators and learners; </a:t>
            </a:r>
            <a:endParaRPr sz="2000"/>
          </a:p>
          <a:p>
            <a:pPr indent="-2159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(c) Education </a:t>
            </a:r>
            <a:r>
              <a:rPr b="1" i="1" lang="en" sz="2000">
                <a:solidFill>
                  <a:schemeClr val="accent4"/>
                </a:solidFill>
              </a:rPr>
              <a:t>for</a:t>
            </a:r>
            <a:r>
              <a:rPr b="1" lang="en" sz="2000">
                <a:solidFill>
                  <a:schemeClr val="accent4"/>
                </a:solidFill>
              </a:rPr>
              <a:t> </a:t>
            </a:r>
            <a:r>
              <a:rPr lang="en" sz="2000"/>
              <a:t>human rights, which includes </a:t>
            </a:r>
            <a:r>
              <a:rPr b="1" lang="en" sz="2000"/>
              <a:t>empowering</a:t>
            </a:r>
            <a:r>
              <a:rPr lang="en" sz="2000"/>
              <a:t> persons to enjoy and exercise their rights and to respect and uphold the rights of others” (UNDHRET, 2011). </a:t>
            </a:r>
            <a:endParaRPr sz="2400"/>
          </a:p>
          <a:p>
            <a:pPr indent="-889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5"/>
          <p:cNvSpPr txBox="1"/>
          <p:nvPr>
            <p:ph idx="1" type="body"/>
          </p:nvPr>
        </p:nvSpPr>
        <p:spPr>
          <a:xfrm>
            <a:off x="411225" y="1209635"/>
            <a:ext cx="8215800" cy="31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9250" lvl="0" marL="4572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Promotes values, beliefs and attitudes that encourage all individuals to uphold their own rights and those of others. </a:t>
            </a:r>
            <a:endParaRPr sz="1900"/>
          </a:p>
          <a:p>
            <a:pPr indent="-3492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Develops an understanding of everyone's common responsibility to make human rights a reality in each community. </a:t>
            </a:r>
            <a:endParaRPr sz="1900"/>
          </a:p>
          <a:p>
            <a:pPr indent="-3492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Constitutes an essential contribution to the long-term prevention of human rights abuses.</a:t>
            </a:r>
            <a:endParaRPr sz="1900"/>
          </a:p>
          <a:p>
            <a:pPr indent="-3492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Represents an important investment in the endeavour to achieve a just society in which all human rights of all persons are valued and respected. (OHCHR)</a:t>
            </a:r>
            <a:endParaRPr sz="2300"/>
          </a:p>
        </p:txBody>
      </p:sp>
      <p:sp>
        <p:nvSpPr>
          <p:cNvPr id="404" name="Google Shape;404;p55"/>
          <p:cNvSpPr/>
          <p:nvPr/>
        </p:nvSpPr>
        <p:spPr>
          <a:xfrm>
            <a:off x="25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55"/>
          <p:cNvSpPr txBox="1"/>
          <p:nvPr>
            <p:ph type="title"/>
          </p:nvPr>
        </p:nvSpPr>
        <p:spPr>
          <a:xfrm>
            <a:off x="411225" y="119050"/>
            <a:ext cx="8411700" cy="5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46666"/>
              <a:buNone/>
            </a:pPr>
            <a:r>
              <a:rPr b="1"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Why is HRE important? Why should it be pursued?</a:t>
            </a:r>
            <a:endParaRPr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6"/>
          <p:cNvSpPr txBox="1"/>
          <p:nvPr>
            <p:ph idx="1" type="body"/>
          </p:nvPr>
        </p:nvSpPr>
        <p:spPr>
          <a:xfrm>
            <a:off x="411225" y="1209635"/>
            <a:ext cx="8215800" cy="31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sp>
        <p:nvSpPr>
          <p:cNvPr id="412" name="Google Shape;412;p56"/>
          <p:cNvSpPr/>
          <p:nvPr/>
        </p:nvSpPr>
        <p:spPr>
          <a:xfrm>
            <a:off x="25" y="-6350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56"/>
          <p:cNvSpPr txBox="1"/>
          <p:nvPr>
            <p:ph type="title"/>
          </p:nvPr>
        </p:nvSpPr>
        <p:spPr>
          <a:xfrm>
            <a:off x="411225" y="119050"/>
            <a:ext cx="8411700" cy="5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Model Strategy</a:t>
            </a:r>
            <a:endParaRPr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14" name="Google Shape;414;p56" title="Screenshot 2025-11-10 at 6.03.1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" y="834550"/>
            <a:ext cx="4674375" cy="430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56" title="Screenshot 2025-11-10 at 6.05.19 PM.png"/>
          <p:cNvPicPr preferRelativeResize="0"/>
          <p:nvPr/>
        </p:nvPicPr>
        <p:blipFill rotWithShape="1">
          <a:blip r:embed="rId4">
            <a:alphaModFix/>
          </a:blip>
          <a:srcRect b="0" l="0" r="0" t="1293"/>
          <a:stretch/>
        </p:blipFill>
        <p:spPr>
          <a:xfrm>
            <a:off x="4623750" y="834550"/>
            <a:ext cx="4520251" cy="4308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7"/>
          <p:cNvSpPr/>
          <p:nvPr/>
        </p:nvSpPr>
        <p:spPr>
          <a:xfrm>
            <a:off x="0" y="-7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57"/>
          <p:cNvSpPr txBox="1"/>
          <p:nvPr>
            <p:ph type="title"/>
          </p:nvPr>
        </p:nvSpPr>
        <p:spPr>
          <a:xfrm>
            <a:off x="1338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Breakout # 2: Strategy Building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22" name="Google Shape;422;p57"/>
          <p:cNvSpPr txBox="1"/>
          <p:nvPr/>
        </p:nvSpPr>
        <p:spPr>
          <a:xfrm>
            <a:off x="314400" y="911975"/>
            <a:ext cx="8735400" cy="3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How can educators use Human Rights Education principles as tools to design learning opportunities that foster critical thinking and empathy rather than deepening ideological divides?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How can educational leaders (school boards, administrators, faculty senates) set policies that promote open dialogue and trust while resisting political or cultural pressure to censor or polarize?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What strategies can schools and colleges use to engage parents, families, and local communities in ways that bridge divides instead of reinforcing them?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Are there strategies/methods that should be avoided or re-considered when attempting to confront polarization? 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Where might you see HRE applied/needing to be applied in your own context to confront polarization?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8"/>
          <p:cNvSpPr/>
          <p:nvPr/>
        </p:nvSpPr>
        <p:spPr>
          <a:xfrm>
            <a:off x="0" y="-7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58"/>
          <p:cNvSpPr txBox="1"/>
          <p:nvPr>
            <p:ph type="title"/>
          </p:nvPr>
        </p:nvSpPr>
        <p:spPr>
          <a:xfrm>
            <a:off x="1338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Breakout # 2: Strategy Building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29" name="Google Shape;429;p58"/>
          <p:cNvSpPr txBox="1"/>
          <p:nvPr/>
        </p:nvSpPr>
        <p:spPr>
          <a:xfrm>
            <a:off x="314400" y="911975"/>
            <a:ext cx="4590300" cy="3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We are going to split off into three small breakout groups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Please use the following mentimeter link and QR code to participate in the conversation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Each slide has one question. You have 200 characters to respond. You can </a:t>
            </a: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click “Next Question” to proceed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Your group facilitator will give you time to respond to any of the questions you feel compelled to respond to, and then engage in a small group discussion</a:t>
            </a:r>
            <a:endParaRPr sz="2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3"/>
              </a:rPr>
              <a:t>www.menti.com/alzo35dfo7ip</a:t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" sz="2500">
                <a:latin typeface="Playfair Display"/>
                <a:ea typeface="Playfair Display"/>
                <a:cs typeface="Playfair Display"/>
                <a:sym typeface="Playfair Display"/>
              </a:rPr>
              <a:t>   </a:t>
            </a:r>
            <a:endParaRPr sz="2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457200" lvl="0" marL="4114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Playfair Display"/>
                <a:ea typeface="Playfair Display"/>
                <a:cs typeface="Playfair Display"/>
                <a:sym typeface="Playfair Display"/>
              </a:rPr>
              <a:t> 			</a:t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30" name="Google Shape;430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9675" y="1612813"/>
            <a:ext cx="2346325" cy="234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9"/>
          <p:cNvSpPr/>
          <p:nvPr/>
        </p:nvSpPr>
        <p:spPr>
          <a:xfrm>
            <a:off x="0" y="-7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59"/>
          <p:cNvSpPr txBox="1"/>
          <p:nvPr>
            <p:ph type="title"/>
          </p:nvPr>
        </p:nvSpPr>
        <p:spPr>
          <a:xfrm>
            <a:off x="218074" y="24751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>
                <a:latin typeface="Playfair Display"/>
                <a:ea typeface="Playfair Display"/>
                <a:cs typeface="Playfair Display"/>
                <a:sym typeface="Playfair Display"/>
              </a:rPr>
              <a:t>Full Group Debrief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0"/>
          <p:cNvSpPr/>
          <p:nvPr/>
        </p:nvSpPr>
        <p:spPr>
          <a:xfrm>
            <a:off x="0" y="-5"/>
            <a:ext cx="9144000" cy="840900"/>
          </a:xfrm>
          <a:prstGeom prst="rect">
            <a:avLst/>
          </a:prstGeom>
          <a:solidFill>
            <a:srgbClr val="28B9E8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60"/>
          <p:cNvSpPr txBox="1"/>
          <p:nvPr>
            <p:ph type="title"/>
          </p:nvPr>
        </p:nvSpPr>
        <p:spPr>
          <a:xfrm>
            <a:off x="752950" y="27000"/>
            <a:ext cx="7303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Helpful Resources</a:t>
            </a:r>
            <a:endParaRPr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44" name="Google Shape;444;p60"/>
          <p:cNvSpPr txBox="1"/>
          <p:nvPr>
            <p:ph idx="1" type="body"/>
          </p:nvPr>
        </p:nvSpPr>
        <p:spPr>
          <a:xfrm>
            <a:off x="470406" y="1120961"/>
            <a:ext cx="82032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Be MediaWise (PBS)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ICivics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Deliberative Democracy Lab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National Issues Forum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8"/>
              </a:rPr>
              <a:t>Learning For Justice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889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1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FA002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61"/>
          <p:cNvSpPr txBox="1"/>
          <p:nvPr>
            <p:ph type="title"/>
          </p:nvPr>
        </p:nvSpPr>
        <p:spPr>
          <a:xfrm>
            <a:off x="1338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30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Stay Connected!</a:t>
            </a:r>
            <a:endParaRPr sz="3500"/>
          </a:p>
        </p:txBody>
      </p:sp>
      <p:sp>
        <p:nvSpPr>
          <p:cNvPr id="451" name="Google Shape;451;p61"/>
          <p:cNvSpPr txBox="1"/>
          <p:nvPr/>
        </p:nvSpPr>
        <p:spPr>
          <a:xfrm>
            <a:off x="295700" y="1042900"/>
            <a:ext cx="8735400" cy="3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3"/>
              </a:rPr>
              <a:t>Receive our newsletter</a:t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52" name="Google Shape;452;p6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625" y="1917350"/>
            <a:ext cx="2276574" cy="113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6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08200" y="1917350"/>
            <a:ext cx="1191000" cy="1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61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70550" y="3570600"/>
            <a:ext cx="1402900" cy="14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2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FA002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62"/>
          <p:cNvSpPr txBox="1"/>
          <p:nvPr>
            <p:ph type="title"/>
          </p:nvPr>
        </p:nvSpPr>
        <p:spPr>
          <a:xfrm>
            <a:off x="1338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30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Opportunities &amp; Events </a:t>
            </a:r>
            <a:endParaRPr sz="3500"/>
          </a:p>
        </p:txBody>
      </p:sp>
      <p:sp>
        <p:nvSpPr>
          <p:cNvPr id="461" name="Google Shape;461;p62"/>
          <p:cNvSpPr txBox="1"/>
          <p:nvPr/>
        </p:nvSpPr>
        <p:spPr>
          <a:xfrm>
            <a:off x="295700" y="1042900"/>
            <a:ext cx="8735400" cy="3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Playfair Display"/>
                <a:ea typeface="Playfair Display"/>
                <a:cs typeface="Playfair Display"/>
                <a:sym typeface="Playfair Display"/>
              </a:rPr>
              <a:t>Training As Action Series 2025-2026</a:t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latin typeface="Playfair Display"/>
                <a:ea typeface="Playfair Display"/>
                <a:cs typeface="Playfair Display"/>
                <a:sym typeface="Playfair Display"/>
              </a:rPr>
              <a:t>Next Session: </a:t>
            </a:r>
            <a:endParaRPr sz="2300" u="sng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Playfair Display"/>
                <a:ea typeface="Playfair Display"/>
                <a:cs typeface="Playfair Display"/>
                <a:sym typeface="Playfair Display"/>
              </a:rPr>
              <a:t>Intersectional Democracy: Race and Migration</a:t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 u="sng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Playfair Display"/>
                <a:ea typeface="Playfair Display"/>
                <a:cs typeface="Playfair Display"/>
                <a:sym typeface="Playfair Display"/>
              </a:rPr>
              <a:t>Monday, January 26 at 7pm ET</a:t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highlight>
                  <a:srgbClr val="FF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Module 6: </a:t>
            </a:r>
            <a:endParaRPr b="1" sz="11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chemeClr val="hlink"/>
                </a:solidFill>
                <a:highlight>
                  <a:srgbClr val="FFFFFF"/>
                </a:highlight>
                <a:latin typeface="Playfair Display"/>
                <a:ea typeface="Playfair Display"/>
                <a:cs typeface="Playfair Display"/>
                <a:sym typeface="Playfair Display"/>
                <a:hlinkClick r:id="rId3"/>
              </a:rPr>
              <a:t>REGISTER HERE</a:t>
            </a:r>
            <a:endParaRPr b="1" sz="2300">
              <a:highlight>
                <a:srgbClr val="FFFFF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4"/>
              </a:rPr>
              <a:t>Become a Member</a:t>
            </a:r>
            <a:r>
              <a:rPr lang="en"/>
              <a:t>                                                                   </a:t>
            </a:r>
            <a:r>
              <a:rPr lang="en" sz="2300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5"/>
              </a:rPr>
              <a:t>Join A Team </a:t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3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FA002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63"/>
          <p:cNvSpPr txBox="1"/>
          <p:nvPr>
            <p:ph type="title"/>
          </p:nvPr>
        </p:nvSpPr>
        <p:spPr>
          <a:xfrm>
            <a:off x="1338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30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Evaluation and Parting Words</a:t>
            </a:r>
            <a:endParaRPr sz="3500"/>
          </a:p>
        </p:txBody>
      </p:sp>
      <p:sp>
        <p:nvSpPr>
          <p:cNvPr id="468" name="Google Shape;468;p63"/>
          <p:cNvSpPr txBox="1"/>
          <p:nvPr/>
        </p:nvSpPr>
        <p:spPr>
          <a:xfrm>
            <a:off x="1382093" y="4058564"/>
            <a:ext cx="637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69" name="Google Shape;469;p63" title="frame (10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1150" y="1273377"/>
            <a:ext cx="3267575" cy="32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4"/>
          <p:cNvSpPr/>
          <p:nvPr/>
        </p:nvSpPr>
        <p:spPr>
          <a:xfrm>
            <a:off x="0" y="-6350"/>
            <a:ext cx="9144000" cy="840900"/>
          </a:xfrm>
          <a:prstGeom prst="rect">
            <a:avLst/>
          </a:prstGeom>
          <a:solidFill>
            <a:srgbClr val="FA002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71C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8E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64"/>
          <p:cNvSpPr txBox="1"/>
          <p:nvPr>
            <p:ph type="title"/>
          </p:nvPr>
        </p:nvSpPr>
        <p:spPr>
          <a:xfrm>
            <a:off x="133899" y="1278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20"/>
              <a:buFont typeface="Helvetica Neue"/>
              <a:buNone/>
            </a:pPr>
            <a:r>
              <a:rPr b="1" lang="en" sz="302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Open Conversation</a:t>
            </a:r>
            <a:endParaRPr sz="3500"/>
          </a:p>
        </p:txBody>
      </p:sp>
      <p:sp>
        <p:nvSpPr>
          <p:cNvPr id="476" name="Google Shape;476;p64"/>
          <p:cNvSpPr txBox="1"/>
          <p:nvPr/>
        </p:nvSpPr>
        <p:spPr>
          <a:xfrm>
            <a:off x="295700" y="1042900"/>
            <a:ext cx="8735400" cy="3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Playfair Display"/>
                <a:ea typeface="Playfair Display"/>
                <a:cs typeface="Playfair Display"/>
                <a:sym typeface="Playfair Display"/>
              </a:rPr>
              <a:t>What questions do you have after our session?</a:t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Playfair Display"/>
                <a:ea typeface="Playfair Display"/>
                <a:cs typeface="Playfair Display"/>
                <a:sym typeface="Playfair Display"/>
              </a:rPr>
              <a:t>Are there ways in which Human Rights Educators USA and can assist you? </a:t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Playfair Display"/>
                <a:ea typeface="Playfair Display"/>
                <a:cs typeface="Playfair Display"/>
                <a:sym typeface="Playfair Display"/>
              </a:rPr>
              <a:t>What are your wonder questions?</a:t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01AFD1"/>
      </a:dk1>
      <a:lt1>
        <a:srgbClr val="F8E71C"/>
      </a:lt1>
      <a:dk2>
        <a:srgbClr val="A7A7A7"/>
      </a:dk2>
      <a:lt2>
        <a:srgbClr val="535353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