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858000" cy="9144000"/>
  <p:embeddedFontLst>
    <p:embeddedFont>
      <p:font typeface="Tahoma"/>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Tahoma-regular.fntdata"/><Relationship Id="rId25" Type="http://schemas.openxmlformats.org/officeDocument/2006/relationships/slide" Target="slides/slide20.xml"/><Relationship Id="rId27" Type="http://schemas.openxmlformats.org/officeDocument/2006/relationships/font" Target="fonts/Tahom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d83cc5af14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g2d83cc5af14_0_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g2d83cc5af14_0_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d83cc5af14_0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2d83cc5af14_0_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2d83cc5af14_0_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d8a4141699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d8a4141699_0_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2d8a4141699_0_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305ad4fd7c_0_16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305ad4fd7c_0_1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305ad4fd7c_0_9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305ad4fd7c_0_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One of the primary things we do at Woven Teaching is create lessons and curricula. These three make up the 3 pillars of our work. The first, Human RIghts are for Everyone is a practical guide to teaching about human rights. Defending Democracy is about holding the line and fighting authoritarianism. Lastly, genocide is a central issue for us as well. Stages of Genocide is a resource that we created with the Genocide Education Project. This guide uses Professor Gregory Stanton’s 10 stages of genocide to discuss case studies taken from different instances of mass atrocity and genocide.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05ad4fd7c_0_36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05ad4fd7c_0_3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05ad4fd7c_0_39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05ad4fd7c_0_3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One of the primary things we do at Woven Teaching is create lessons and curricula. These three make up the 3 pillars of our work. The first, Human RIghts are for Everyone is a practical guide to teaching about human rights. Defending Democracy is about holding the line and fighting authoritarianism. Lastly, genocide is a central issue for us as well. Stages of Genocide is a resource that we created with the Genocide Education Project. This guide uses Professor Gregory Stanton’s 10 stages of genocide to discuss case studies taken from different instances of mass atrocity and genocide.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305ad4fd7c_0_40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305ad4fd7c_0_4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One of the primary things we do at Woven Teaching is create lessons and curricula. These three make up the 3 pillars of our work. The first, Human RIghts are for Everyone is a practical guide to teaching about human rights. Defending Democracy is about holding the line and fighting authoritarianism. Lastly, genocide is a central issue for us as well. Stages of Genocide is a resource that we created with the Genocide Education Project. This guide uses Professor Gregory Stanton’s 10 stages of genocide to discuss case studies taken from different instances of mass atrocity and genocide.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05ad4fd7c_0_38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05ad4fd7c_0_3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305ad4fd7c_0_41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305ad4fd7c_0_4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05ad4fd7c_0_26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05ad4fd7c_0_2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d8a4141699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2d8a4141699_0_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Other half– different photo? Or map like slide 4?</a:t>
            </a:r>
            <a:endParaRPr/>
          </a:p>
          <a:p>
            <a:pPr indent="0" lvl="0" marL="0" rtl="0" algn="l">
              <a:spcBef>
                <a:spcPts val="0"/>
              </a:spcBef>
              <a:spcAft>
                <a:spcPts val="0"/>
              </a:spcAft>
              <a:buNone/>
            </a:pPr>
            <a:r>
              <a:t/>
            </a:r>
            <a:endParaRPr/>
          </a:p>
        </p:txBody>
      </p:sp>
      <p:sp>
        <p:nvSpPr>
          <p:cNvPr id="245" name="Google Shape;245;g2d8a4141699_0_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Other half– different photo? Or map like slide 4?</a:t>
            </a:r>
            <a:endParaRPr/>
          </a:p>
          <a:p>
            <a:pPr indent="0" lvl="0" marL="0" rtl="0" algn="l">
              <a:spcBef>
                <a:spcPts val="0"/>
              </a:spcBef>
              <a:spcAft>
                <a:spcPts val="0"/>
              </a:spcAft>
              <a:buNone/>
            </a:pPr>
            <a:r>
              <a:t/>
            </a:r>
            <a:endParaRPr/>
          </a:p>
        </p:txBody>
      </p:sp>
      <p:sp>
        <p:nvSpPr>
          <p:cNvPr id="254" name="Google Shape;254;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sp>
        <p:nvSpPr>
          <p:cNvPr id="85" name="Google Shape;85;p13"/>
          <p:cNvSpPr txBox="1"/>
          <p:nvPr>
            <p:ph type="title"/>
          </p:nvPr>
        </p:nvSpPr>
        <p:spPr>
          <a:xfrm>
            <a:off x="562150" y="593367"/>
            <a:ext cx="7889100" cy="763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3"/>
          <p:cNvSpPr txBox="1"/>
          <p:nvPr>
            <p:ph idx="1" type="body"/>
          </p:nvPr>
        </p:nvSpPr>
        <p:spPr>
          <a:xfrm>
            <a:off x="562150" y="1536633"/>
            <a:ext cx="7889100" cy="4555200"/>
          </a:xfrm>
          <a:prstGeom prst="rect">
            <a:avLst/>
          </a:prstGeom>
        </p:spPr>
        <p:txBody>
          <a:bodyPr anchorCtr="0" anchor="t" bIns="45700" lIns="91425" spcFirstLastPara="1" rIns="91425" wrap="square" tIns="45700">
            <a:normAutofit/>
          </a:bodyPr>
          <a:lstStyle>
            <a:lvl1pPr indent="-431800" lvl="0" marL="457200">
              <a:spcBef>
                <a:spcPts val="640"/>
              </a:spcBef>
              <a:spcAft>
                <a:spcPts val="0"/>
              </a:spcAft>
              <a:buSzPts val="3200"/>
              <a:buChar char="•"/>
              <a:defRPr/>
            </a:lvl1pPr>
            <a:lvl2pPr indent="-406400" lvl="1" marL="914400">
              <a:spcBef>
                <a:spcPts val="560"/>
              </a:spcBef>
              <a:spcAft>
                <a:spcPts val="0"/>
              </a:spcAft>
              <a:buSzPts val="2800"/>
              <a:buChar char="–"/>
              <a:defRPr/>
            </a:lvl2pPr>
            <a:lvl3pPr indent="-381000" lvl="2" marL="1371600">
              <a:spcBef>
                <a:spcPts val="480"/>
              </a:spcBef>
              <a:spcAft>
                <a:spcPts val="0"/>
              </a:spcAft>
              <a:buSzPts val="2400"/>
              <a:buChar char="•"/>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55600" lvl="5" marL="2743200">
              <a:spcBef>
                <a:spcPts val="400"/>
              </a:spcBef>
              <a:spcAft>
                <a:spcPts val="0"/>
              </a:spcAft>
              <a:buSzPts val="2000"/>
              <a:buChar char="•"/>
              <a:defRPr/>
            </a:lvl6pPr>
            <a:lvl7pPr indent="-355600" lvl="6" marL="3200400">
              <a:spcBef>
                <a:spcPts val="400"/>
              </a:spcBef>
              <a:spcAft>
                <a:spcPts val="0"/>
              </a:spcAft>
              <a:buSzPts val="2000"/>
              <a:buChar char="•"/>
              <a:defRPr/>
            </a:lvl7pPr>
            <a:lvl8pPr indent="-355600" lvl="7" marL="3657600">
              <a:spcBef>
                <a:spcPts val="400"/>
              </a:spcBef>
              <a:spcAft>
                <a:spcPts val="0"/>
              </a:spcAft>
              <a:buSzPts val="2000"/>
              <a:buChar char="•"/>
              <a:defRPr/>
            </a:lvl8pPr>
            <a:lvl9pPr indent="-355600" lvl="8" marL="4114800">
              <a:spcBef>
                <a:spcPts val="400"/>
              </a:spcBef>
              <a:spcAft>
                <a:spcPts val="0"/>
              </a:spcAft>
              <a:buSzPts val="2000"/>
              <a:buChar char="•"/>
              <a:defRPr/>
            </a:lvl9pPr>
          </a:lstStyle>
          <a:p/>
        </p:txBody>
      </p:sp>
      <p:pic>
        <p:nvPicPr>
          <p:cNvPr id="87" name="Google Shape;87;p13"/>
          <p:cNvPicPr preferRelativeResize="0"/>
          <p:nvPr/>
        </p:nvPicPr>
        <p:blipFill>
          <a:blip r:embed="rId2">
            <a:alphaModFix/>
          </a:blip>
          <a:stretch>
            <a:fillRect/>
          </a:stretch>
        </p:blipFill>
        <p:spPr>
          <a:xfrm>
            <a:off x="7759603" y="6193437"/>
            <a:ext cx="1297126" cy="4296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menti.com/alf1htjcbc2h"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s://youtu.be/nfczi2cI6Cs?si=ca9BDtFCox9PSHVx"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namle.org/resources/key-questions-for-analyzing-media/"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https://www.poynter.org/tfcn/2023/how-to-uncover-ads-disguised-as-news-stories/" TargetMode="External"/><Relationship Id="rId4" Type="http://schemas.openxmlformats.org/officeDocument/2006/relationships/hyperlink" Target="https://www.poynter.org/tfcn/2023/how-to-uncover-ads-disguised-as-news-storie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hyperlink" Target="https://www.youtube.com/watch?v=yfZN4_gP5kQ&amp;t=27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hyperlink" Target="https://d.docs.live.net/aedab34c0922feb3/Documents/KRP%20Consultancies/OHCHR/ABC%20Teaching%20for%20Human%20Rights%20and%20Other%20Docs/1-14-25%20Draft%20-%20ABC%20Teaching%20Human%20Rights.docx#_ftn1" TargetMode="External"/><Relationship Id="rId5" Type="http://schemas.openxmlformats.org/officeDocument/2006/relationships/hyperlink" Target="https://www.ohchr.org/en/resources/educators/human-rights-education-training/world-programme-human-rights-education/fifth-phase-2025-2029-world-programme-human-rights-educatio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 name="Shape 92"/>
        <p:cNvGrpSpPr/>
        <p:nvPr/>
      </p:nvGrpSpPr>
      <p:grpSpPr>
        <a:xfrm>
          <a:off x="0" y="0"/>
          <a:ext cx="0" cy="0"/>
          <a:chOff x="0" y="0"/>
          <a:chExt cx="0" cy="0"/>
        </a:xfrm>
      </p:grpSpPr>
      <p:sp>
        <p:nvSpPr>
          <p:cNvPr id="93" name="Google Shape;93;p14"/>
          <p:cNvSpPr/>
          <p:nvPr/>
        </p:nvSpPr>
        <p:spPr>
          <a:xfrm>
            <a:off x="0" y="0"/>
            <a:ext cx="4114800" cy="6858000"/>
          </a:xfrm>
          <a:prstGeom prst="rect">
            <a:avLst/>
          </a:prstGeom>
          <a:solidFill>
            <a:srgbClr val="3B4950"/>
          </a:solidFill>
          <a:ln cap="flat" cmpd="sng" w="9525">
            <a:solidFill>
              <a:srgbClr val="3B495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4"/>
          <p:cNvSpPr txBox="1"/>
          <p:nvPr>
            <p:ph idx="1" type="subTitle"/>
          </p:nvPr>
        </p:nvSpPr>
        <p:spPr>
          <a:xfrm>
            <a:off x="457200" y="3733800"/>
            <a:ext cx="6400800" cy="2209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3B3D7"/>
              </a:buClr>
              <a:buSzPts val="2800"/>
              <a:buNone/>
            </a:pPr>
            <a:r>
              <a:rPr lang="en-US" sz="2800">
                <a:solidFill>
                  <a:srgbClr val="93B3D7"/>
                </a:solidFill>
              </a:rPr>
              <a:t>Nina Simone Grotch</a:t>
            </a:r>
            <a:endParaRPr sz="2800">
              <a:solidFill>
                <a:srgbClr val="93B3D7"/>
              </a:solidFill>
            </a:endParaRPr>
          </a:p>
          <a:p>
            <a:pPr indent="0" lvl="0" marL="0" rtl="0" algn="l">
              <a:spcBef>
                <a:spcPts val="0"/>
              </a:spcBef>
              <a:spcAft>
                <a:spcPts val="0"/>
              </a:spcAft>
              <a:buClr>
                <a:srgbClr val="93B3D7"/>
              </a:buClr>
              <a:buSzPts val="2800"/>
              <a:buNone/>
            </a:pPr>
            <a:r>
              <a:rPr lang="en-US" sz="2500">
                <a:solidFill>
                  <a:srgbClr val="93B3D7"/>
                </a:solidFill>
              </a:rPr>
              <a:t>Woven Foundation</a:t>
            </a:r>
            <a:endParaRPr sz="2500">
              <a:solidFill>
                <a:srgbClr val="93B3D7"/>
              </a:solidFill>
            </a:endParaRPr>
          </a:p>
          <a:p>
            <a:pPr indent="0" lvl="0" marL="0" rtl="0" algn="l">
              <a:spcBef>
                <a:spcPts val="0"/>
              </a:spcBef>
              <a:spcAft>
                <a:spcPts val="0"/>
              </a:spcAft>
              <a:buClr>
                <a:srgbClr val="93B3D7"/>
              </a:buClr>
              <a:buSzPts val="2800"/>
              <a:buNone/>
            </a:pPr>
            <a:r>
              <a:t/>
            </a:r>
            <a:endParaRPr sz="2800">
              <a:solidFill>
                <a:srgbClr val="93B3D7"/>
              </a:solidFill>
            </a:endParaRPr>
          </a:p>
          <a:p>
            <a:pPr indent="0" lvl="0" marL="0" rtl="0" algn="l">
              <a:spcBef>
                <a:spcPts val="0"/>
              </a:spcBef>
              <a:spcAft>
                <a:spcPts val="0"/>
              </a:spcAft>
              <a:buClr>
                <a:srgbClr val="93B3D7"/>
              </a:buClr>
              <a:buSzPts val="2800"/>
              <a:buNone/>
            </a:pPr>
            <a:r>
              <a:rPr lang="en-US" sz="2800">
                <a:solidFill>
                  <a:srgbClr val="93B3D7"/>
                </a:solidFill>
              </a:rPr>
              <a:t>Felisa Tibbitts</a:t>
            </a:r>
            <a:endParaRPr/>
          </a:p>
          <a:p>
            <a:pPr indent="0" lvl="0" marL="0" rtl="0" algn="l">
              <a:spcBef>
                <a:spcPts val="400"/>
              </a:spcBef>
              <a:spcAft>
                <a:spcPts val="0"/>
              </a:spcAft>
              <a:buClr>
                <a:srgbClr val="93B3D7"/>
              </a:buClr>
              <a:buSzPts val="2000"/>
              <a:buNone/>
            </a:pPr>
            <a:r>
              <a:rPr lang="en-US" sz="2500">
                <a:solidFill>
                  <a:srgbClr val="93B3D7"/>
                </a:solidFill>
              </a:rPr>
              <a:t>HREA/</a:t>
            </a:r>
            <a:r>
              <a:rPr lang="en-US" sz="2500">
                <a:solidFill>
                  <a:srgbClr val="93B3D7"/>
                </a:solidFill>
              </a:rPr>
              <a:t>Utrecht University</a:t>
            </a:r>
            <a:endParaRPr sz="3700"/>
          </a:p>
        </p:txBody>
      </p:sp>
      <p:sp>
        <p:nvSpPr>
          <p:cNvPr id="95" name="Google Shape;95;p14"/>
          <p:cNvSpPr txBox="1"/>
          <p:nvPr>
            <p:ph type="ctrTitle"/>
          </p:nvPr>
        </p:nvSpPr>
        <p:spPr>
          <a:xfrm>
            <a:off x="304800" y="270900"/>
            <a:ext cx="7879200" cy="27495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2800"/>
              <a:buFont typeface="Tahoma"/>
              <a:buNone/>
            </a:pPr>
            <a:r>
              <a:rPr i="1" lang="en-US" sz="2800">
                <a:solidFill>
                  <a:schemeClr val="lt1"/>
                </a:solidFill>
                <a:latin typeface="Tahoma"/>
                <a:ea typeface="Tahoma"/>
                <a:cs typeface="Tahoma"/>
                <a:sym typeface="Tahoma"/>
              </a:rPr>
              <a:t>MODULE 5: DIGITAL CI</a:t>
            </a:r>
            <a:r>
              <a:rPr i="1" lang="en-US" sz="2800">
                <a:latin typeface="Tahoma"/>
                <a:ea typeface="Tahoma"/>
                <a:cs typeface="Tahoma"/>
                <a:sym typeface="Tahoma"/>
              </a:rPr>
              <a:t>TIZENSHIP &amp; HUMAN </a:t>
            </a:r>
            <a:r>
              <a:rPr i="1" lang="en-US" sz="2800">
                <a:solidFill>
                  <a:schemeClr val="lt1"/>
                </a:solidFill>
                <a:latin typeface="Tahoma"/>
                <a:ea typeface="Tahoma"/>
                <a:cs typeface="Tahoma"/>
                <a:sym typeface="Tahoma"/>
              </a:rPr>
              <a:t>RIGHTS IN THE AGE OF</a:t>
            </a:r>
            <a:r>
              <a:rPr i="1" lang="en-US" sz="2800">
                <a:latin typeface="Tahoma"/>
                <a:ea typeface="Tahoma"/>
                <a:cs typeface="Tahoma"/>
                <a:sym typeface="Tahoma"/>
              </a:rPr>
              <a:t> DISINFORMATION</a:t>
            </a:r>
            <a:endParaRPr i="1" sz="2800">
              <a:latin typeface="Tahoma"/>
              <a:ea typeface="Tahoma"/>
              <a:cs typeface="Tahoma"/>
              <a:sym typeface="Tahoma"/>
            </a:endParaRPr>
          </a:p>
          <a:p>
            <a:pPr indent="0" lvl="0" marL="0" rtl="0" algn="l">
              <a:spcBef>
                <a:spcPts val="0"/>
              </a:spcBef>
              <a:spcAft>
                <a:spcPts val="0"/>
              </a:spcAft>
              <a:buClr>
                <a:schemeClr val="lt1"/>
              </a:buClr>
              <a:buSzPts val="2800"/>
              <a:buFont typeface="Tahoma"/>
              <a:buNone/>
            </a:pPr>
            <a:r>
              <a:t/>
            </a:r>
            <a:endParaRPr sz="3200"/>
          </a:p>
          <a:p>
            <a:pPr indent="0" lvl="0" marL="0" rtl="0" algn="l">
              <a:spcBef>
                <a:spcPts val="0"/>
              </a:spcBef>
              <a:spcAft>
                <a:spcPts val="0"/>
              </a:spcAft>
              <a:buClr>
                <a:schemeClr val="lt1"/>
              </a:buClr>
              <a:buSzPts val="2800"/>
              <a:buFont typeface="Tahoma"/>
              <a:buNone/>
            </a:pPr>
            <a:r>
              <a:rPr lang="en-US" sz="3200">
                <a:solidFill>
                  <a:srgbClr val="00FFFF"/>
                </a:solidFill>
              </a:rPr>
              <a:t>HREUSA TAAS SERIES</a:t>
            </a:r>
            <a:br>
              <a:rPr lang="en-US" sz="3200"/>
            </a:br>
            <a:br>
              <a:rPr lang="en-US" sz="800"/>
            </a:br>
            <a:endParaRPr i="1" sz="2800">
              <a:solidFill>
                <a:srgbClr val="B7CCE4"/>
              </a:solidFill>
            </a:endParaRPr>
          </a:p>
        </p:txBody>
      </p:sp>
      <p:pic>
        <p:nvPicPr>
          <p:cNvPr id="96" name="Google Shape;96;p14"/>
          <p:cNvPicPr preferRelativeResize="0"/>
          <p:nvPr/>
        </p:nvPicPr>
        <p:blipFill>
          <a:blip r:embed="rId3">
            <a:alphaModFix/>
          </a:blip>
          <a:stretch>
            <a:fillRect/>
          </a:stretch>
        </p:blipFill>
        <p:spPr>
          <a:xfrm>
            <a:off x="4572000" y="3020400"/>
            <a:ext cx="3612000" cy="3110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5"/>
          <p:cNvSpPr/>
          <p:nvPr/>
        </p:nvSpPr>
        <p:spPr>
          <a:xfrm>
            <a:off x="0" y="0"/>
            <a:ext cx="9144000" cy="4714800"/>
          </a:xfrm>
          <a:prstGeom prst="rect">
            <a:avLst/>
          </a:prstGeom>
          <a:solidFill>
            <a:srgbClr val="EFECD4"/>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15"/>
          <p:cNvSpPr/>
          <p:nvPr/>
        </p:nvSpPr>
        <p:spPr>
          <a:xfrm>
            <a:off x="0" y="4714874"/>
            <a:ext cx="9144000" cy="2143200"/>
          </a:xfrm>
          <a:prstGeom prst="rect">
            <a:avLst/>
          </a:prstGeom>
          <a:solidFill>
            <a:srgbClr val="10181E"/>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1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E46C0A"/>
              </a:buClr>
              <a:buSzPts val="3200"/>
              <a:buFont typeface="Calibri"/>
              <a:buNone/>
            </a:pPr>
            <a:r>
              <a:rPr b="1" lang="en-US" sz="3200">
                <a:solidFill>
                  <a:srgbClr val="E46C0A"/>
                </a:solidFill>
              </a:rPr>
              <a:t>Thematic Overview of the Webinar</a:t>
            </a:r>
            <a:endParaRPr/>
          </a:p>
        </p:txBody>
      </p:sp>
      <p:sp>
        <p:nvSpPr>
          <p:cNvPr id="105" name="Google Shape;105;p15"/>
          <p:cNvSpPr txBox="1"/>
          <p:nvPr>
            <p:ph idx="1" type="body"/>
          </p:nvPr>
        </p:nvSpPr>
        <p:spPr>
          <a:xfrm>
            <a:off x="457200" y="1066799"/>
            <a:ext cx="8229600" cy="3585300"/>
          </a:xfrm>
          <a:prstGeom prst="rect">
            <a:avLst/>
          </a:prstGeom>
          <a:noFill/>
          <a:ln>
            <a:noFill/>
          </a:ln>
        </p:spPr>
        <p:txBody>
          <a:bodyPr anchorCtr="0" anchor="t" bIns="45700" lIns="91425" spcFirstLastPara="1" rIns="91425" wrap="square" tIns="45700">
            <a:noAutofit/>
          </a:bodyPr>
          <a:lstStyle/>
          <a:p>
            <a:pPr indent="0" lvl="0" marL="0" rtl="0" algn="l">
              <a:spcBef>
                <a:spcPts val="480"/>
              </a:spcBef>
              <a:spcAft>
                <a:spcPts val="0"/>
              </a:spcAft>
              <a:buClr>
                <a:schemeClr val="dk1"/>
              </a:buClr>
              <a:buSzPts val="2400"/>
              <a:buNone/>
            </a:pPr>
            <a:r>
              <a:t/>
            </a:r>
            <a:endParaRPr sz="2400"/>
          </a:p>
          <a:p>
            <a:pPr indent="-381000" lvl="0" marL="457200" rtl="0" algn="l">
              <a:spcBef>
                <a:spcPts val="480"/>
              </a:spcBef>
              <a:spcAft>
                <a:spcPts val="0"/>
              </a:spcAft>
              <a:buSzPts val="2400"/>
              <a:buChar char="●"/>
            </a:pPr>
            <a:r>
              <a:rPr lang="en-US" sz="2400"/>
              <a:t>AI and Human Rights Literacy</a:t>
            </a:r>
            <a:endParaRPr sz="2400"/>
          </a:p>
          <a:p>
            <a:pPr indent="-381000" lvl="0" marL="457200" rtl="0" algn="l">
              <a:spcBef>
                <a:spcPts val="0"/>
              </a:spcBef>
              <a:spcAft>
                <a:spcPts val="0"/>
              </a:spcAft>
              <a:buSzPts val="2400"/>
              <a:buChar char="●"/>
            </a:pPr>
            <a:r>
              <a:rPr lang="en-US" sz="2400"/>
              <a:t>Algorithms and bias</a:t>
            </a:r>
            <a:endParaRPr sz="2400"/>
          </a:p>
          <a:p>
            <a:pPr indent="-381000" lvl="0" marL="457200" rtl="0" algn="l">
              <a:spcBef>
                <a:spcPts val="0"/>
              </a:spcBef>
              <a:spcAft>
                <a:spcPts val="0"/>
              </a:spcAft>
              <a:buSzPts val="2400"/>
              <a:buChar char="●"/>
            </a:pPr>
            <a:r>
              <a:rPr lang="en-US" sz="2400"/>
              <a:t>Youth-centered actions to combat dis/misinformation</a:t>
            </a:r>
            <a:endParaRPr sz="2400"/>
          </a:p>
          <a:p>
            <a:pPr indent="-381000" lvl="0" marL="457200" rtl="0" algn="l">
              <a:spcBef>
                <a:spcPts val="0"/>
              </a:spcBef>
              <a:spcAft>
                <a:spcPts val="0"/>
              </a:spcAft>
              <a:buSzPts val="2400"/>
              <a:buChar char="●"/>
            </a:pPr>
            <a:r>
              <a:rPr lang="en-US" sz="2400"/>
              <a:t>Actions to </a:t>
            </a:r>
            <a:r>
              <a:rPr lang="en-US" sz="2400"/>
              <a:t>promote</a:t>
            </a:r>
            <a:r>
              <a:rPr lang="en-US" sz="2400"/>
              <a:t> </a:t>
            </a:r>
            <a:r>
              <a:rPr lang="en-US" sz="2400"/>
              <a:t>digital</a:t>
            </a:r>
            <a:r>
              <a:rPr lang="en-US" sz="2400"/>
              <a:t> citizenship</a:t>
            </a:r>
            <a:endParaRPr sz="2400"/>
          </a:p>
          <a:p>
            <a:pPr indent="0" lvl="0" marL="0" rtl="0" algn="l">
              <a:spcBef>
                <a:spcPts val="480"/>
              </a:spcBef>
              <a:spcAft>
                <a:spcPts val="0"/>
              </a:spcAft>
              <a:buClr>
                <a:schemeClr val="dk1"/>
              </a:buClr>
              <a:buSzPts val="2400"/>
              <a:buNone/>
            </a:pPr>
            <a:r>
              <a:t/>
            </a:r>
            <a:endParaRPr sz="2400"/>
          </a:p>
        </p:txBody>
      </p:sp>
      <p:sp>
        <p:nvSpPr>
          <p:cNvPr id="106" name="Google Shape;106;p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Why Literacy Skills are Key to Success in the AI Era" id="107" name="Google Shape;107;p15"/>
          <p:cNvPicPr preferRelativeResize="0"/>
          <p:nvPr/>
        </p:nvPicPr>
        <p:blipFill rotWithShape="1">
          <a:blip r:embed="rId3">
            <a:alphaModFix/>
          </a:blip>
          <a:srcRect b="0" l="0" r="0" t="0"/>
          <a:stretch/>
        </p:blipFill>
        <p:spPr>
          <a:xfrm>
            <a:off x="2611915" y="4714876"/>
            <a:ext cx="3920175" cy="1848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animEffect filter="fade" transition="in">
                                      <p:cBhvr>
                                        <p:cTn dur="500"/>
                                        <p:tgtEl>
                                          <p:spTgt spid="1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animEffect filter="fade" transition="in">
                                      <p:cBhvr>
                                        <p:cTn dur="500"/>
                                        <p:tgtEl>
                                          <p:spTgt spid="10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2" st="2"/>
                                            </p:txEl>
                                          </p:spTgt>
                                        </p:tgtEl>
                                        <p:attrNameLst>
                                          <p:attrName>style.visibility</p:attrName>
                                        </p:attrNameLst>
                                      </p:cBhvr>
                                      <p:to>
                                        <p:strVal val="visible"/>
                                      </p:to>
                                    </p:set>
                                    <p:animEffect filter="fade" transition="in">
                                      <p:cBhvr>
                                        <p:cTn dur="500"/>
                                        <p:tgtEl>
                                          <p:spTgt spid="10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3" st="3"/>
                                            </p:txEl>
                                          </p:spTgt>
                                        </p:tgtEl>
                                        <p:attrNameLst>
                                          <p:attrName>style.visibility</p:attrName>
                                        </p:attrNameLst>
                                      </p:cBhvr>
                                      <p:to>
                                        <p:strVal val="visible"/>
                                      </p:to>
                                    </p:set>
                                    <p:animEffect filter="fade" transition="in">
                                      <p:cBhvr>
                                        <p:cTn dur="500"/>
                                        <p:tgtEl>
                                          <p:spTgt spid="10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4" st="4"/>
                                            </p:txEl>
                                          </p:spTgt>
                                        </p:tgtEl>
                                        <p:attrNameLst>
                                          <p:attrName>style.visibility</p:attrName>
                                        </p:attrNameLst>
                                      </p:cBhvr>
                                      <p:to>
                                        <p:strVal val="visible"/>
                                      </p:to>
                                    </p:set>
                                    <p:animEffect filter="fade" transition="in">
                                      <p:cBhvr>
                                        <p:cTn dur="500"/>
                                        <p:tgtEl>
                                          <p:spTgt spid="10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xEl>
                                              <p:pRg end="5" st="5"/>
                                            </p:txEl>
                                          </p:spTgt>
                                        </p:tgtEl>
                                        <p:attrNameLst>
                                          <p:attrName>style.visibility</p:attrName>
                                        </p:attrNameLst>
                                      </p:cBhvr>
                                      <p:to>
                                        <p:strVal val="visible"/>
                                      </p:to>
                                    </p:set>
                                    <p:animEffect filter="fade" transition="in">
                                      <p:cBhvr>
                                        <p:cTn dur="500"/>
                                        <p:tgtEl>
                                          <p:spTgt spid="105">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p:nvPr/>
        </p:nvSpPr>
        <p:spPr>
          <a:xfrm>
            <a:off x="0" y="0"/>
            <a:ext cx="9144000" cy="4714800"/>
          </a:xfrm>
          <a:prstGeom prst="rect">
            <a:avLst/>
          </a:prstGeom>
          <a:solidFill>
            <a:srgbClr val="EFECD4"/>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16"/>
          <p:cNvSpPr/>
          <p:nvPr/>
        </p:nvSpPr>
        <p:spPr>
          <a:xfrm>
            <a:off x="0" y="4714874"/>
            <a:ext cx="9144000" cy="2143200"/>
          </a:xfrm>
          <a:prstGeom prst="rect">
            <a:avLst/>
          </a:prstGeom>
          <a:solidFill>
            <a:srgbClr val="10181E"/>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5" name="Google Shape;115;p16"/>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E46C0A"/>
              </a:buClr>
              <a:buSzPts val="3200"/>
              <a:buFont typeface="Calibri"/>
              <a:buNone/>
            </a:pPr>
            <a:r>
              <a:rPr b="1" lang="en-US" sz="3200">
                <a:solidFill>
                  <a:srgbClr val="E46C0A"/>
                </a:solidFill>
              </a:rPr>
              <a:t>Quick Poll</a:t>
            </a:r>
            <a:endParaRPr/>
          </a:p>
        </p:txBody>
      </p:sp>
      <p:sp>
        <p:nvSpPr>
          <p:cNvPr id="116" name="Google Shape;116;p16"/>
          <p:cNvSpPr txBox="1"/>
          <p:nvPr>
            <p:ph idx="1" type="body"/>
          </p:nvPr>
        </p:nvSpPr>
        <p:spPr>
          <a:xfrm>
            <a:off x="457200" y="1066799"/>
            <a:ext cx="8229600" cy="3585300"/>
          </a:xfrm>
          <a:prstGeom prst="rect">
            <a:avLst/>
          </a:prstGeom>
          <a:noFill/>
          <a:ln>
            <a:noFill/>
          </a:ln>
        </p:spPr>
        <p:txBody>
          <a:bodyPr anchorCtr="0" anchor="t" bIns="45700" lIns="91425" spcFirstLastPara="1" rIns="91425" wrap="square" tIns="45700">
            <a:noAutofit/>
          </a:bodyPr>
          <a:lstStyle/>
          <a:p>
            <a:pPr indent="0" lvl="0" marL="0" rtl="0" algn="l">
              <a:spcBef>
                <a:spcPts val="480"/>
              </a:spcBef>
              <a:spcAft>
                <a:spcPts val="0"/>
              </a:spcAft>
              <a:buClr>
                <a:schemeClr val="dk1"/>
              </a:buClr>
              <a:buSzPts val="2400"/>
              <a:buNone/>
            </a:pPr>
            <a:r>
              <a:t/>
            </a:r>
            <a:endParaRPr sz="2400"/>
          </a:p>
          <a:p>
            <a:pPr indent="0" lvl="0" marL="457200" rtl="0" algn="l">
              <a:spcBef>
                <a:spcPts val="480"/>
              </a:spcBef>
              <a:spcAft>
                <a:spcPts val="0"/>
              </a:spcAft>
              <a:buNone/>
            </a:pPr>
            <a:r>
              <a:rPr lang="en-US" sz="2400"/>
              <a:t>How enthusiastic would you say you are about using AI?</a:t>
            </a:r>
            <a:endParaRPr sz="2400"/>
          </a:p>
          <a:p>
            <a:pPr indent="0" lvl="0" marL="457200" rtl="0" algn="l">
              <a:spcBef>
                <a:spcPts val="480"/>
              </a:spcBef>
              <a:spcAft>
                <a:spcPts val="0"/>
              </a:spcAft>
              <a:buNone/>
            </a:pPr>
            <a:r>
              <a:t/>
            </a:r>
            <a:endParaRPr sz="2400"/>
          </a:p>
          <a:p>
            <a:pPr indent="0" lvl="0" marL="457200" rtl="0" algn="l">
              <a:spcBef>
                <a:spcPts val="480"/>
              </a:spcBef>
              <a:spcAft>
                <a:spcPts val="0"/>
              </a:spcAft>
              <a:buNone/>
            </a:pPr>
            <a:r>
              <a:rPr lang="en-US" sz="2400"/>
              <a:t>What is your experience in using AI?</a:t>
            </a:r>
            <a:endParaRPr sz="2400"/>
          </a:p>
          <a:p>
            <a:pPr indent="0" lvl="0" marL="457200" rtl="0" algn="l">
              <a:spcBef>
                <a:spcPts val="480"/>
              </a:spcBef>
              <a:spcAft>
                <a:spcPts val="0"/>
              </a:spcAft>
              <a:buNone/>
            </a:pPr>
            <a:r>
              <a:t/>
            </a:r>
            <a:endParaRPr sz="2400"/>
          </a:p>
          <a:p>
            <a:pPr indent="0" lvl="0" marL="457200" rtl="0" algn="l">
              <a:spcBef>
                <a:spcPts val="480"/>
              </a:spcBef>
              <a:spcAft>
                <a:spcPts val="0"/>
              </a:spcAft>
              <a:buNone/>
            </a:pPr>
            <a:r>
              <a:rPr lang="en-US" sz="2400"/>
              <a:t>Go to:  </a:t>
            </a:r>
            <a:r>
              <a:rPr lang="en-US" sz="2400" u="sng">
                <a:solidFill>
                  <a:schemeClr val="hlink"/>
                </a:solidFill>
                <a:hlinkClick r:id="rId3"/>
              </a:rPr>
              <a:t>https://www.menti.com/alf1htjcbc2h</a:t>
            </a:r>
            <a:endParaRPr sz="2400"/>
          </a:p>
          <a:p>
            <a:pPr indent="0" lvl="0" marL="457200" rtl="0" algn="l">
              <a:spcBef>
                <a:spcPts val="480"/>
              </a:spcBef>
              <a:spcAft>
                <a:spcPts val="0"/>
              </a:spcAft>
              <a:buNone/>
            </a:pPr>
            <a:r>
              <a:t/>
            </a:r>
            <a:endParaRPr sz="2400"/>
          </a:p>
          <a:p>
            <a:pPr indent="0" lvl="0" marL="457200" rtl="0" algn="l">
              <a:spcBef>
                <a:spcPts val="480"/>
              </a:spcBef>
              <a:spcAft>
                <a:spcPts val="0"/>
              </a:spcAft>
              <a:buNone/>
            </a:pPr>
            <a:r>
              <a:rPr lang="en-US" sz="2100">
                <a:latin typeface="Arial"/>
                <a:ea typeface="Arial"/>
                <a:cs typeface="Arial"/>
                <a:sym typeface="Arial"/>
              </a:rPr>
              <a:t>Join at menti.com | use code</a:t>
            </a:r>
            <a:r>
              <a:rPr lang="en-US" sz="2100">
                <a:solidFill>
                  <a:srgbClr val="F8F8F9"/>
                </a:solidFill>
                <a:latin typeface="Arial"/>
                <a:ea typeface="Arial"/>
                <a:cs typeface="Arial"/>
                <a:sym typeface="Arial"/>
              </a:rPr>
              <a:t> </a:t>
            </a:r>
            <a:r>
              <a:rPr lang="en-US" sz="2100">
                <a:solidFill>
                  <a:srgbClr val="F8F8F9"/>
                </a:solidFill>
                <a:highlight>
                  <a:srgbClr val="1A1A1B"/>
                </a:highlight>
                <a:latin typeface="Arial"/>
                <a:ea typeface="Arial"/>
                <a:cs typeface="Arial"/>
                <a:sym typeface="Arial"/>
              </a:rPr>
              <a:t>7609 6041</a:t>
            </a:r>
            <a:endParaRPr sz="2400"/>
          </a:p>
          <a:p>
            <a:pPr indent="0" lvl="0" marL="457200" rtl="0" algn="l">
              <a:spcBef>
                <a:spcPts val="480"/>
              </a:spcBef>
              <a:spcAft>
                <a:spcPts val="0"/>
              </a:spcAft>
              <a:buNone/>
            </a:pPr>
            <a:r>
              <a:t/>
            </a:r>
            <a:endParaRPr sz="2400"/>
          </a:p>
          <a:p>
            <a:pPr indent="0" lvl="0" marL="0" rtl="0" algn="l">
              <a:spcBef>
                <a:spcPts val="480"/>
              </a:spcBef>
              <a:spcAft>
                <a:spcPts val="0"/>
              </a:spcAft>
              <a:buClr>
                <a:schemeClr val="dk1"/>
              </a:buClr>
              <a:buSzPts val="2400"/>
              <a:buNone/>
            </a:pPr>
            <a:r>
              <a:t/>
            </a:r>
            <a:endParaRPr sz="2400"/>
          </a:p>
        </p:txBody>
      </p:sp>
      <p:sp>
        <p:nvSpPr>
          <p:cNvPr id="117" name="Google Shape;117;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18" name="Google Shape;118;p16"/>
          <p:cNvPicPr preferRelativeResize="0"/>
          <p:nvPr/>
        </p:nvPicPr>
        <p:blipFill>
          <a:blip r:embed="rId4">
            <a:alphaModFix/>
          </a:blip>
          <a:stretch>
            <a:fillRect/>
          </a:stretch>
        </p:blipFill>
        <p:spPr>
          <a:xfrm>
            <a:off x="3152775" y="4843500"/>
            <a:ext cx="2838450" cy="1885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animEffect filter="fade" transition="in">
                                      <p:cBhvr>
                                        <p:cTn dur="500"/>
                                        <p:tgtEl>
                                          <p:spTgt spid="1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animEffect filter="fade" transition="in">
                                      <p:cBhvr>
                                        <p:cTn dur="500"/>
                                        <p:tgtEl>
                                          <p:spTgt spid="1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animEffect filter="fade" transition="in">
                                      <p:cBhvr>
                                        <p:cTn dur="500"/>
                                        <p:tgtEl>
                                          <p:spTgt spid="1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3" st="3"/>
                                            </p:txEl>
                                          </p:spTgt>
                                        </p:tgtEl>
                                        <p:attrNameLst>
                                          <p:attrName>style.visibility</p:attrName>
                                        </p:attrNameLst>
                                      </p:cBhvr>
                                      <p:to>
                                        <p:strVal val="visible"/>
                                      </p:to>
                                    </p:set>
                                    <p:animEffect filter="fade" transition="in">
                                      <p:cBhvr>
                                        <p:cTn dur="500"/>
                                        <p:tgtEl>
                                          <p:spTgt spid="1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4" st="4"/>
                                            </p:txEl>
                                          </p:spTgt>
                                        </p:tgtEl>
                                        <p:attrNameLst>
                                          <p:attrName>style.visibility</p:attrName>
                                        </p:attrNameLst>
                                      </p:cBhvr>
                                      <p:to>
                                        <p:strVal val="visible"/>
                                      </p:to>
                                    </p:set>
                                    <p:animEffect filter="fade" transition="in">
                                      <p:cBhvr>
                                        <p:cTn dur="500"/>
                                        <p:tgtEl>
                                          <p:spTgt spid="1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5" st="5"/>
                                            </p:txEl>
                                          </p:spTgt>
                                        </p:tgtEl>
                                        <p:attrNameLst>
                                          <p:attrName>style.visibility</p:attrName>
                                        </p:attrNameLst>
                                      </p:cBhvr>
                                      <p:to>
                                        <p:strVal val="visible"/>
                                      </p:to>
                                    </p:set>
                                    <p:animEffect filter="fade" transition="in">
                                      <p:cBhvr>
                                        <p:cTn dur="500"/>
                                        <p:tgtEl>
                                          <p:spTgt spid="11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6" st="6"/>
                                            </p:txEl>
                                          </p:spTgt>
                                        </p:tgtEl>
                                        <p:attrNameLst>
                                          <p:attrName>style.visibility</p:attrName>
                                        </p:attrNameLst>
                                      </p:cBhvr>
                                      <p:to>
                                        <p:strVal val="visible"/>
                                      </p:to>
                                    </p:set>
                                    <p:animEffect filter="fade" transition="in">
                                      <p:cBhvr>
                                        <p:cTn dur="500"/>
                                        <p:tgtEl>
                                          <p:spTgt spid="11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7" st="7"/>
                                            </p:txEl>
                                          </p:spTgt>
                                        </p:tgtEl>
                                        <p:attrNameLst>
                                          <p:attrName>style.visibility</p:attrName>
                                        </p:attrNameLst>
                                      </p:cBhvr>
                                      <p:to>
                                        <p:strVal val="visible"/>
                                      </p:to>
                                    </p:set>
                                    <p:animEffect filter="fade" transition="in">
                                      <p:cBhvr>
                                        <p:cTn dur="500"/>
                                        <p:tgtEl>
                                          <p:spTgt spid="11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8" st="8"/>
                                            </p:txEl>
                                          </p:spTgt>
                                        </p:tgtEl>
                                        <p:attrNameLst>
                                          <p:attrName>style.visibility</p:attrName>
                                        </p:attrNameLst>
                                      </p:cBhvr>
                                      <p:to>
                                        <p:strVal val="visible"/>
                                      </p:to>
                                    </p:set>
                                    <p:animEffect filter="fade" transition="in">
                                      <p:cBhvr>
                                        <p:cTn dur="500"/>
                                        <p:tgtEl>
                                          <p:spTgt spid="11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xEl>
                                              <p:pRg end="9" st="9"/>
                                            </p:txEl>
                                          </p:spTgt>
                                        </p:tgtEl>
                                        <p:attrNameLst>
                                          <p:attrName>style.visibility</p:attrName>
                                        </p:attrNameLst>
                                      </p:cBhvr>
                                      <p:to>
                                        <p:strVal val="visible"/>
                                      </p:to>
                                    </p:set>
                                    <p:animEffect filter="fade" transition="in">
                                      <p:cBhvr>
                                        <p:cTn dur="500"/>
                                        <p:tgtEl>
                                          <p:spTgt spid="11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125" name="Google Shape;125;p17"/>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
        <p:nvSpPr>
          <p:cNvPr id="126" name="Google Shape;126;p1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27" name="Google Shape;127;p17"/>
          <p:cNvPicPr preferRelativeResize="0"/>
          <p:nvPr/>
        </p:nvPicPr>
        <p:blipFill>
          <a:blip r:embed="rId3">
            <a:alphaModFix/>
          </a:blip>
          <a:stretch>
            <a:fillRect/>
          </a:stretch>
        </p:blipFill>
        <p:spPr>
          <a:xfrm>
            <a:off x="2238375" y="1095375"/>
            <a:ext cx="4667250" cy="4667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8"/>
          <p:cNvSpPr/>
          <p:nvPr/>
        </p:nvSpPr>
        <p:spPr>
          <a:xfrm>
            <a:off x="0" y="0"/>
            <a:ext cx="9144000" cy="4714874"/>
          </a:xfrm>
          <a:prstGeom prst="rect">
            <a:avLst/>
          </a:prstGeom>
          <a:solidFill>
            <a:srgbClr val="EFECD4"/>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8"/>
          <p:cNvSpPr/>
          <p:nvPr/>
        </p:nvSpPr>
        <p:spPr>
          <a:xfrm>
            <a:off x="0" y="4714874"/>
            <a:ext cx="9144000" cy="2143125"/>
          </a:xfrm>
          <a:prstGeom prst="rect">
            <a:avLst/>
          </a:prstGeom>
          <a:solidFill>
            <a:srgbClr val="10181E"/>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8"/>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E46C0A"/>
              </a:buClr>
              <a:buSzPts val="3200"/>
              <a:buFont typeface="Calibri"/>
              <a:buNone/>
            </a:pPr>
            <a:r>
              <a:rPr b="1" lang="en-US" sz="3200">
                <a:solidFill>
                  <a:srgbClr val="E46C0A"/>
                </a:solidFill>
              </a:rPr>
              <a:t>AI is Here to Stay</a:t>
            </a:r>
            <a:endParaRPr/>
          </a:p>
        </p:txBody>
      </p:sp>
      <p:sp>
        <p:nvSpPr>
          <p:cNvPr id="136" name="Google Shape;136;p18"/>
          <p:cNvSpPr txBox="1"/>
          <p:nvPr>
            <p:ph idx="1" type="body"/>
          </p:nvPr>
        </p:nvSpPr>
        <p:spPr>
          <a:xfrm>
            <a:off x="457200" y="1066799"/>
            <a:ext cx="8229600" cy="35853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The rapid advancement of artificial intelligence (AI) technology is presenting one of the most profound opportunities and challenges for humanity in the 21st century. </a:t>
            </a:r>
            <a:endParaRPr/>
          </a:p>
          <a:p>
            <a:pPr indent="0" lvl="0" marL="0" rtl="0" algn="l">
              <a:spcBef>
                <a:spcPts val="480"/>
              </a:spcBef>
              <a:spcAft>
                <a:spcPts val="0"/>
              </a:spcAft>
              <a:buClr>
                <a:schemeClr val="dk1"/>
              </a:buClr>
              <a:buSzPts val="2400"/>
              <a:buNone/>
            </a:pPr>
            <a:r>
              <a:rPr lang="en-US" sz="2400"/>
              <a:t>While advocates are enthusiastic about AI's immense potential to enhance efficiency, automation, and data-driven decision-making, a rising chorus of voices is sounding the alarm about AI's existential risks to fundamental human rights, democratic values and education. </a:t>
            </a:r>
            <a:endParaRPr sz="2400"/>
          </a:p>
          <a:p>
            <a:pPr indent="0" lvl="0" marL="0" rtl="0" algn="l">
              <a:spcBef>
                <a:spcPts val="480"/>
              </a:spcBef>
              <a:spcAft>
                <a:spcPts val="0"/>
              </a:spcAft>
              <a:buClr>
                <a:schemeClr val="dk1"/>
              </a:buClr>
              <a:buSzPts val="2400"/>
              <a:buNone/>
            </a:pPr>
            <a:r>
              <a:t/>
            </a:r>
            <a:endParaRPr sz="2400"/>
          </a:p>
        </p:txBody>
      </p:sp>
      <p:sp>
        <p:nvSpPr>
          <p:cNvPr id="137" name="Google Shape;137;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5 ways cybercriminals are weaponising artificial intelligence - Macbeth" id="138" name="Google Shape;138;p18"/>
          <p:cNvPicPr preferRelativeResize="0"/>
          <p:nvPr/>
        </p:nvPicPr>
        <p:blipFill rotWithShape="1">
          <a:blip r:embed="rId3">
            <a:alphaModFix/>
          </a:blip>
          <a:srcRect b="0" l="0" r="0" t="0"/>
          <a:stretch/>
        </p:blipFill>
        <p:spPr>
          <a:xfrm>
            <a:off x="2327275" y="4960702"/>
            <a:ext cx="4225925" cy="15087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animEffect filter="fade" transition="in">
                                      <p:cBhvr>
                                        <p:cTn dur="500"/>
                                        <p:tgtEl>
                                          <p:spTgt spid="13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animEffect filter="fade" transition="in">
                                      <p:cBhvr>
                                        <p:cTn dur="500"/>
                                        <p:tgtEl>
                                          <p:spTgt spid="13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xEl>
                                              <p:pRg end="2" st="2"/>
                                            </p:txEl>
                                          </p:spTgt>
                                        </p:tgtEl>
                                        <p:attrNameLst>
                                          <p:attrName>style.visibility</p:attrName>
                                        </p:attrNameLst>
                                      </p:cBhvr>
                                      <p:to>
                                        <p:strVal val="visible"/>
                                      </p:to>
                                    </p:set>
                                    <p:animEffect filter="fade" transition="in">
                                      <p:cBhvr>
                                        <p:cTn dur="500"/>
                                        <p:tgtEl>
                                          <p:spTgt spid="13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p:nvPr/>
        </p:nvSpPr>
        <p:spPr>
          <a:xfrm>
            <a:off x="0" y="0"/>
            <a:ext cx="9144000" cy="4714874"/>
          </a:xfrm>
          <a:prstGeom prst="rect">
            <a:avLst/>
          </a:prstGeom>
          <a:solidFill>
            <a:srgbClr val="EFECD4"/>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19"/>
          <p:cNvSpPr/>
          <p:nvPr/>
        </p:nvSpPr>
        <p:spPr>
          <a:xfrm>
            <a:off x="0" y="4714874"/>
            <a:ext cx="9144000" cy="2143125"/>
          </a:xfrm>
          <a:prstGeom prst="rect">
            <a:avLst/>
          </a:prstGeom>
          <a:solidFill>
            <a:srgbClr val="10181E"/>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6" name="Google Shape;146;p19"/>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E46C0A"/>
              </a:buClr>
              <a:buSzPts val="3200"/>
              <a:buFont typeface="Calibri"/>
              <a:buNone/>
            </a:pPr>
            <a:r>
              <a:rPr b="1" lang="en-US" sz="3200">
                <a:solidFill>
                  <a:srgbClr val="E46C0A"/>
                </a:solidFill>
              </a:rPr>
              <a:t>AI in Education</a:t>
            </a:r>
            <a:endParaRPr/>
          </a:p>
        </p:txBody>
      </p:sp>
      <p:sp>
        <p:nvSpPr>
          <p:cNvPr id="147" name="Google Shape;147;p19"/>
          <p:cNvSpPr txBox="1"/>
          <p:nvPr>
            <p:ph idx="1" type="body"/>
          </p:nvPr>
        </p:nvSpPr>
        <p:spPr>
          <a:xfrm>
            <a:off x="457200" y="1066799"/>
            <a:ext cx="8229600" cy="35853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t>Notably, the domain of education has emerged as a particularly high-stakes arena for upholding human rights in the age of AI.</a:t>
            </a:r>
            <a:endParaRPr/>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rPr lang="en-US" sz="2400"/>
              <a:t>Given education's vital role in cultivating future generations of engaged citizens and leaders, schools and universities must ensure AI's positive impact while mitigating its threats takes on heightened importance.</a:t>
            </a:r>
            <a:endParaRPr sz="2400"/>
          </a:p>
        </p:txBody>
      </p:sp>
      <p:sp>
        <p:nvSpPr>
          <p:cNvPr id="148" name="Google Shape;1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rtificial Intelligence In Education: Don't Ignore It, Harness It | Getting  Smart" id="149" name="Google Shape;149;p19"/>
          <p:cNvPicPr preferRelativeResize="0"/>
          <p:nvPr/>
        </p:nvPicPr>
        <p:blipFill rotWithShape="1">
          <a:blip r:embed="rId3">
            <a:alphaModFix/>
          </a:blip>
          <a:srcRect b="0" l="0" r="0" t="0"/>
          <a:stretch/>
        </p:blipFill>
        <p:spPr>
          <a:xfrm>
            <a:off x="3239015" y="4856526"/>
            <a:ext cx="2838450" cy="161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5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500"/>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500"/>
                                        <p:tgtEl>
                                          <p:spTgt spid="14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0"/>
          <p:cNvPicPr preferRelativeResize="0"/>
          <p:nvPr/>
        </p:nvPicPr>
        <p:blipFill rotWithShape="1">
          <a:blip r:embed="rId3">
            <a:alphaModFix/>
          </a:blip>
          <a:srcRect b="0" l="25000" r="0" t="0"/>
          <a:stretch/>
        </p:blipFill>
        <p:spPr>
          <a:xfrm>
            <a:off x="0" y="0"/>
            <a:ext cx="9143823" cy="6858000"/>
          </a:xfrm>
          <a:prstGeom prst="rect">
            <a:avLst/>
          </a:prstGeom>
          <a:noFill/>
          <a:ln>
            <a:noFill/>
          </a:ln>
        </p:spPr>
      </p:pic>
      <p:sp>
        <p:nvSpPr>
          <p:cNvPr id="156" name="Google Shape;156;p20"/>
          <p:cNvSpPr txBox="1"/>
          <p:nvPr>
            <p:ph type="title"/>
          </p:nvPr>
        </p:nvSpPr>
        <p:spPr>
          <a:xfrm>
            <a:off x="685800" y="2209800"/>
            <a:ext cx="7772400" cy="4343400"/>
          </a:xfrm>
          <a:prstGeom prst="rect">
            <a:avLst/>
          </a:prstGeom>
          <a:solidFill>
            <a:srgbClr val="DBEEF4">
              <a:alpha val="80784"/>
            </a:srgbClr>
          </a:solid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br>
              <a:rPr b="0" lang="en-US" sz="2200" cap="none"/>
            </a:br>
            <a:r>
              <a:rPr lang="en-US" sz="2700"/>
              <a:t>NARROW AI FOCUSES ON PERFORMING SPECIFIC TASKS, LIKE RECOGNIZING YOUR VOICE WHEN YOU CHAT WITH SIRI. THIS TYPE OF AI HAS A LIMITED CONTEXT, WITH NO BROADER UNDERSTANDING OR AWARENESS (STRONG AI). </a:t>
            </a:r>
            <a:br>
              <a:rPr lang="en-US" sz="2700"/>
            </a:br>
            <a:br>
              <a:rPr lang="en-US" sz="2700"/>
            </a:br>
            <a:r>
              <a:rPr lang="en-US" sz="2700"/>
              <a:t>CURRENTLY, NARROW AI IS THE MOST ADVANCED FORM OF AI WE HAVE.  GENERATIVE AI IS CAPABLE OF GENERATING TEXT, IMAGES, VIDEOS, OFTEN IN RESPONSE TO PROMPTS. </a:t>
            </a:r>
            <a:br>
              <a:rPr lang="en-US" sz="2700"/>
            </a:br>
            <a:br>
              <a:rPr b="0" lang="en-US" sz="3100" cap="none">
                <a:latin typeface="Calibri"/>
                <a:ea typeface="Calibri"/>
                <a:cs typeface="Calibri"/>
                <a:sym typeface="Calibri"/>
              </a:rPr>
            </a:br>
            <a:br>
              <a:rPr b="0" lang="en-US" sz="2200" cap="none">
                <a:latin typeface="Calibri"/>
                <a:ea typeface="Calibri"/>
                <a:cs typeface="Calibri"/>
                <a:sym typeface="Calibri"/>
              </a:rPr>
            </a:br>
            <a:br>
              <a:rPr lang="en-US" sz="3600"/>
            </a:br>
            <a:br>
              <a:rPr b="0" lang="en-US" sz="3600" cap="none"/>
            </a:br>
            <a:endParaRPr b="0" sz="3600" cap="none"/>
          </a:p>
        </p:txBody>
      </p:sp>
      <p:sp>
        <p:nvSpPr>
          <p:cNvPr id="157" name="Google Shape;157;p20"/>
          <p:cNvSpPr txBox="1"/>
          <p:nvPr>
            <p:ph idx="1" type="body"/>
          </p:nvPr>
        </p:nvSpPr>
        <p:spPr>
          <a:xfrm>
            <a:off x="685800" y="533400"/>
            <a:ext cx="7772400" cy="1500187"/>
          </a:xfrm>
          <a:prstGeom prst="rect">
            <a:avLst/>
          </a:prstGeom>
          <a:solidFill>
            <a:srgbClr val="DBEEF4">
              <a:alpha val="80784"/>
            </a:srgbClr>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70C0"/>
              </a:buClr>
              <a:buSzPts val="3200"/>
              <a:buNone/>
            </a:pPr>
            <a:r>
              <a:rPr b="1" lang="en-US" sz="3200">
                <a:solidFill>
                  <a:srgbClr val="0070C0"/>
                </a:solidFill>
              </a:rPr>
              <a:t>Narrow AI</a:t>
            </a:r>
            <a:endParaRPr sz="3200">
              <a:solidFill>
                <a:srgbClr val="0070C0"/>
              </a:solidFill>
            </a:endParaRPr>
          </a:p>
        </p:txBody>
      </p:sp>
      <p:sp>
        <p:nvSpPr>
          <p:cNvPr id="158" name="Google Shape;158;p20"/>
          <p:cNvSpPr txBox="1"/>
          <p:nvPr/>
        </p:nvSpPr>
        <p:spPr>
          <a:xfrm>
            <a:off x="457200" y="5562600"/>
            <a:ext cx="8382000" cy="1143000"/>
          </a:xfrm>
          <a:prstGeom prst="rect">
            <a:avLst/>
          </a:prstGeom>
          <a:noFill/>
          <a:ln>
            <a:noFill/>
          </a:ln>
        </p:spPr>
        <p:txBody>
          <a:bodyPr anchorCtr="0" anchor="ctr" bIns="45700" lIns="91425" spcFirstLastPara="1" rIns="91425" wrap="square" tIns="45700">
            <a:normAutofit fontScale="97500"/>
          </a:bodyPr>
          <a:lstStyle/>
          <a:p>
            <a:pPr indent="0" lvl="0" marL="0" marR="0" rtl="0" algn="ctr">
              <a:spcBef>
                <a:spcPts val="0"/>
              </a:spcBef>
              <a:spcAft>
                <a:spcPts val="0"/>
              </a:spcAft>
              <a:buClr>
                <a:schemeClr val="dk1"/>
              </a:buClr>
              <a:buSzPct val="100000"/>
              <a:buFont typeface="Calibri"/>
              <a:buNone/>
            </a:pPr>
            <a:r>
              <a:t/>
            </a:r>
            <a:endParaRPr b="1" i="0" sz="3300" u="none" cap="none" strike="noStrike">
              <a:solidFill>
                <a:srgbClr val="430D11"/>
              </a:solidFill>
              <a:latin typeface="Calibri"/>
              <a:ea typeface="Calibri"/>
              <a:cs typeface="Calibri"/>
              <a:sym typeface="Calibri"/>
            </a:endParaRPr>
          </a:p>
        </p:txBody>
      </p:sp>
      <p:sp>
        <p:nvSpPr>
          <p:cNvPr id="159" name="Google Shape;15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5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1"/>
          <p:cNvPicPr preferRelativeResize="0"/>
          <p:nvPr/>
        </p:nvPicPr>
        <p:blipFill rotWithShape="1">
          <a:blip r:embed="rId3">
            <a:alphaModFix/>
          </a:blip>
          <a:srcRect b="0" l="25000" r="0" t="0"/>
          <a:stretch/>
        </p:blipFill>
        <p:spPr>
          <a:xfrm>
            <a:off x="0" y="0"/>
            <a:ext cx="9143823" cy="6858000"/>
          </a:xfrm>
          <a:prstGeom prst="rect">
            <a:avLst/>
          </a:prstGeom>
          <a:noFill/>
          <a:ln>
            <a:noFill/>
          </a:ln>
        </p:spPr>
      </p:pic>
      <p:sp>
        <p:nvSpPr>
          <p:cNvPr id="166" name="Google Shape;166;p21"/>
          <p:cNvSpPr txBox="1"/>
          <p:nvPr>
            <p:ph type="title"/>
          </p:nvPr>
        </p:nvSpPr>
        <p:spPr>
          <a:xfrm>
            <a:off x="685800" y="2057400"/>
            <a:ext cx="7772400" cy="4495800"/>
          </a:xfrm>
          <a:prstGeom prst="rect">
            <a:avLst/>
          </a:prstGeom>
          <a:solidFill>
            <a:srgbClr val="DBEEF4">
              <a:alpha val="80784"/>
            </a:srgbClr>
          </a:solid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br>
              <a:rPr b="0" lang="en-US" sz="2200" cap="none"/>
            </a:br>
            <a:r>
              <a:rPr b="0" lang="en-US" sz="2700" u="sng" cap="none"/>
              <a:t>Educators/Administrators’ use of AI</a:t>
            </a:r>
            <a:br>
              <a:rPr b="0" lang="en-US" sz="2700" cap="none"/>
            </a:br>
            <a:r>
              <a:rPr b="0" lang="en-US" sz="2700" cap="none"/>
              <a:t>- curriculum development, assessment</a:t>
            </a:r>
            <a:br>
              <a:rPr b="0" lang="en-US" sz="2700" cap="none"/>
            </a:br>
            <a:r>
              <a:rPr b="0" lang="en-US" sz="2700" cap="none"/>
              <a:t>- monitoring student performance, involving digitalization of personal data</a:t>
            </a:r>
            <a:br>
              <a:rPr b="0" lang="en-US" sz="2700" cap="none"/>
            </a:br>
            <a:r>
              <a:rPr b="0" lang="en-US" sz="2700" cap="none"/>
              <a:t>- prediction of funding needs</a:t>
            </a:r>
            <a:br>
              <a:rPr b="0" lang="en-US" sz="2700" cap="none"/>
            </a:br>
            <a:r>
              <a:rPr b="0" lang="en-US" sz="2700" cap="none"/>
              <a:t>- Review of admission applications</a:t>
            </a:r>
            <a:br>
              <a:rPr b="0" lang="en-US" sz="2700" cap="none"/>
            </a:br>
            <a:br>
              <a:rPr b="0" lang="en-US" sz="2700" cap="none"/>
            </a:br>
            <a:br>
              <a:rPr b="0" lang="en-US" sz="2700" cap="none"/>
            </a:br>
            <a:r>
              <a:rPr b="0" lang="en-US" sz="2700" u="sng" cap="none"/>
              <a:t>Students’ use of AI</a:t>
            </a:r>
            <a:br>
              <a:rPr b="0" lang="en-US" sz="2700" cap="none"/>
            </a:br>
            <a:r>
              <a:rPr b="0" lang="en-US" sz="2700" cap="none"/>
              <a:t>- online personalized learning systems for students</a:t>
            </a:r>
            <a:br>
              <a:rPr b="0" lang="en-US" sz="2700" cap="none"/>
            </a:br>
            <a:r>
              <a:rPr b="0" lang="en-US" sz="2700" cap="none"/>
              <a:t>- research and writing</a:t>
            </a:r>
            <a:br>
              <a:rPr b="0" lang="en-US" sz="2200" cap="none"/>
            </a:br>
            <a:br>
              <a:rPr b="0" lang="en-US" sz="2200" cap="none"/>
            </a:br>
            <a:br>
              <a:rPr lang="en-US"/>
            </a:br>
            <a:br>
              <a:rPr b="0" lang="en-US" sz="2200" cap="none"/>
            </a:br>
            <a:br>
              <a:rPr lang="en-US" sz="2700"/>
            </a:br>
            <a:br>
              <a:rPr b="0" lang="en-US" sz="3100" cap="none">
                <a:latin typeface="Calibri"/>
                <a:ea typeface="Calibri"/>
                <a:cs typeface="Calibri"/>
                <a:sym typeface="Calibri"/>
              </a:rPr>
            </a:br>
            <a:br>
              <a:rPr b="0" lang="en-US" sz="2200" cap="none">
                <a:latin typeface="Calibri"/>
                <a:ea typeface="Calibri"/>
                <a:cs typeface="Calibri"/>
                <a:sym typeface="Calibri"/>
              </a:rPr>
            </a:br>
            <a:br>
              <a:rPr lang="en-US" sz="3600"/>
            </a:br>
            <a:br>
              <a:rPr b="0" lang="en-US" sz="3600" cap="none"/>
            </a:br>
            <a:endParaRPr b="0" sz="3600" cap="none"/>
          </a:p>
        </p:txBody>
      </p:sp>
      <p:sp>
        <p:nvSpPr>
          <p:cNvPr id="167" name="Google Shape;167;p21"/>
          <p:cNvSpPr txBox="1"/>
          <p:nvPr>
            <p:ph idx="1" type="body"/>
          </p:nvPr>
        </p:nvSpPr>
        <p:spPr>
          <a:xfrm>
            <a:off x="685800" y="533401"/>
            <a:ext cx="7772400" cy="1295400"/>
          </a:xfrm>
          <a:prstGeom prst="rect">
            <a:avLst/>
          </a:prstGeom>
          <a:solidFill>
            <a:srgbClr val="DBEEF4">
              <a:alpha val="80784"/>
            </a:srgbClr>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70C0"/>
              </a:buClr>
              <a:buSzPts val="3200"/>
              <a:buNone/>
            </a:pPr>
            <a:r>
              <a:rPr b="1" lang="en-US" sz="3200">
                <a:solidFill>
                  <a:srgbClr val="0070C0"/>
                </a:solidFill>
              </a:rPr>
              <a:t>AI Use in Formal Education</a:t>
            </a:r>
            <a:endParaRPr sz="3200">
              <a:solidFill>
                <a:srgbClr val="0070C0"/>
              </a:solidFill>
            </a:endParaRPr>
          </a:p>
        </p:txBody>
      </p:sp>
      <p:sp>
        <p:nvSpPr>
          <p:cNvPr id="168" name="Google Shape;168;p21"/>
          <p:cNvSpPr txBox="1"/>
          <p:nvPr/>
        </p:nvSpPr>
        <p:spPr>
          <a:xfrm>
            <a:off x="457200" y="5562600"/>
            <a:ext cx="8382000" cy="1143000"/>
          </a:xfrm>
          <a:prstGeom prst="rect">
            <a:avLst/>
          </a:prstGeom>
          <a:noFill/>
          <a:ln>
            <a:noFill/>
          </a:ln>
        </p:spPr>
        <p:txBody>
          <a:bodyPr anchorCtr="0" anchor="ctr" bIns="45700" lIns="91425" spcFirstLastPara="1" rIns="91425" wrap="square" tIns="45700">
            <a:normAutofit fontScale="97500"/>
          </a:bodyPr>
          <a:lstStyle/>
          <a:p>
            <a:pPr indent="0" lvl="0" marL="0" marR="0" rtl="0" algn="ctr">
              <a:spcBef>
                <a:spcPts val="0"/>
              </a:spcBef>
              <a:spcAft>
                <a:spcPts val="0"/>
              </a:spcAft>
              <a:buClr>
                <a:schemeClr val="dk1"/>
              </a:buClr>
              <a:buSzPct val="100000"/>
              <a:buFont typeface="Calibri"/>
              <a:buNone/>
            </a:pPr>
            <a:r>
              <a:t/>
            </a:r>
            <a:endParaRPr b="1" i="0" sz="3300" u="none" cap="none" strike="noStrike">
              <a:solidFill>
                <a:srgbClr val="430D11"/>
              </a:solidFill>
              <a:latin typeface="Calibri"/>
              <a:ea typeface="Calibri"/>
              <a:cs typeface="Calibri"/>
              <a:sym typeface="Calibri"/>
            </a:endParaRPr>
          </a:p>
        </p:txBody>
      </p:sp>
      <p:sp>
        <p:nvSpPr>
          <p:cNvPr id="169" name="Google Shape;16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2"/>
          <p:cNvPicPr preferRelativeResize="0"/>
          <p:nvPr/>
        </p:nvPicPr>
        <p:blipFill rotWithShape="1">
          <a:blip r:embed="rId3">
            <a:alphaModFix/>
          </a:blip>
          <a:srcRect b="0" l="25000" r="0" t="0"/>
          <a:stretch/>
        </p:blipFill>
        <p:spPr>
          <a:xfrm>
            <a:off x="0" y="0"/>
            <a:ext cx="9143823" cy="6858000"/>
          </a:xfrm>
          <a:prstGeom prst="rect">
            <a:avLst/>
          </a:prstGeom>
          <a:noFill/>
          <a:ln>
            <a:noFill/>
          </a:ln>
        </p:spPr>
      </p:pic>
      <p:sp>
        <p:nvSpPr>
          <p:cNvPr id="176" name="Google Shape;176;p22"/>
          <p:cNvSpPr txBox="1"/>
          <p:nvPr>
            <p:ph type="title"/>
          </p:nvPr>
        </p:nvSpPr>
        <p:spPr>
          <a:xfrm>
            <a:off x="685800" y="2057400"/>
            <a:ext cx="7772400" cy="4495800"/>
          </a:xfrm>
          <a:prstGeom prst="rect">
            <a:avLst/>
          </a:prstGeom>
          <a:solidFill>
            <a:srgbClr val="DBEEF4">
              <a:alpha val="80784"/>
            </a:srgbClr>
          </a:solid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br>
              <a:rPr lang="en-US" sz="2700"/>
            </a:br>
            <a:r>
              <a:rPr lang="en-US" sz="2700"/>
              <a:t>* RIGHT TO EDUCATION</a:t>
            </a:r>
            <a:br>
              <a:rPr lang="en-US" sz="2700"/>
            </a:br>
            <a:r>
              <a:rPr lang="en-US" sz="2700"/>
              <a:t>* RIGHT TO EQUALITY</a:t>
            </a:r>
            <a:br>
              <a:rPr lang="en-US" sz="2700"/>
            </a:br>
            <a:r>
              <a:rPr lang="en-US" sz="2700"/>
              <a:t>* RIGHT TO PRIVACY</a:t>
            </a:r>
            <a:br>
              <a:rPr lang="en-US" sz="2700"/>
            </a:br>
            <a:r>
              <a:rPr lang="en-US" sz="2700"/>
              <a:t>* BIAS AND DISCRIMINATION</a:t>
            </a:r>
            <a:br>
              <a:rPr lang="en-US" sz="2700"/>
            </a:br>
            <a:r>
              <a:rPr lang="en-US" sz="2700"/>
              <a:t>* RIGHT TO WORK AND LIVELIHOOD</a:t>
            </a:r>
            <a:br>
              <a:rPr lang="en-US" sz="2700"/>
            </a:br>
            <a:r>
              <a:rPr lang="en-US" sz="2700"/>
              <a:t>* RIGHT TO FREEDOM OF THOUGHT AND EXPRESSION</a:t>
            </a:r>
            <a:br>
              <a:rPr lang="en-US" sz="2700"/>
            </a:br>
            <a:r>
              <a:rPr lang="en-US" sz="2700"/>
              <a:t>* RIGHT TO DEMOCRATIC PARTICIPATION</a:t>
            </a:r>
            <a:br>
              <a:rPr lang="en-US" sz="2700"/>
            </a:br>
            <a:br>
              <a:rPr lang="en-US"/>
            </a:br>
            <a:br>
              <a:rPr b="0" lang="en-US" sz="3100" cap="none">
                <a:latin typeface="Calibri"/>
                <a:ea typeface="Calibri"/>
                <a:cs typeface="Calibri"/>
                <a:sym typeface="Calibri"/>
              </a:rPr>
            </a:br>
            <a:br>
              <a:rPr b="0" lang="en-US" sz="2200" cap="none">
                <a:latin typeface="Calibri"/>
                <a:ea typeface="Calibri"/>
                <a:cs typeface="Calibri"/>
                <a:sym typeface="Calibri"/>
              </a:rPr>
            </a:br>
            <a:br>
              <a:rPr lang="en-US" sz="3600"/>
            </a:br>
            <a:br>
              <a:rPr b="0" lang="en-US" sz="3600" cap="none"/>
            </a:br>
            <a:endParaRPr b="0" sz="3600" cap="none"/>
          </a:p>
        </p:txBody>
      </p:sp>
      <p:sp>
        <p:nvSpPr>
          <p:cNvPr id="177" name="Google Shape;177;p22"/>
          <p:cNvSpPr txBox="1"/>
          <p:nvPr>
            <p:ph idx="1" type="body"/>
          </p:nvPr>
        </p:nvSpPr>
        <p:spPr>
          <a:xfrm>
            <a:off x="685800" y="533401"/>
            <a:ext cx="7772400" cy="1143000"/>
          </a:xfrm>
          <a:prstGeom prst="rect">
            <a:avLst/>
          </a:prstGeom>
          <a:solidFill>
            <a:srgbClr val="DBEEF4">
              <a:alpha val="80784"/>
            </a:srgbClr>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70C0"/>
              </a:buClr>
              <a:buSzPts val="3200"/>
              <a:buNone/>
            </a:pPr>
            <a:r>
              <a:rPr b="1" lang="en-US" sz="3200">
                <a:solidFill>
                  <a:srgbClr val="0070C0"/>
                </a:solidFill>
              </a:rPr>
              <a:t>Human Rights at Stake with AI</a:t>
            </a:r>
            <a:endParaRPr sz="3200">
              <a:solidFill>
                <a:srgbClr val="0070C0"/>
              </a:solidFill>
            </a:endParaRPr>
          </a:p>
        </p:txBody>
      </p:sp>
      <p:sp>
        <p:nvSpPr>
          <p:cNvPr id="178" name="Google Shape;178;p22"/>
          <p:cNvSpPr txBox="1"/>
          <p:nvPr/>
        </p:nvSpPr>
        <p:spPr>
          <a:xfrm>
            <a:off x="457200" y="5562600"/>
            <a:ext cx="8382000" cy="1143000"/>
          </a:xfrm>
          <a:prstGeom prst="rect">
            <a:avLst/>
          </a:prstGeom>
          <a:noFill/>
          <a:ln>
            <a:noFill/>
          </a:ln>
        </p:spPr>
        <p:txBody>
          <a:bodyPr anchorCtr="0" anchor="ctr" bIns="45700" lIns="91425" spcFirstLastPara="1" rIns="91425" wrap="square" tIns="45700">
            <a:normAutofit fontScale="97500"/>
          </a:bodyPr>
          <a:lstStyle/>
          <a:p>
            <a:pPr indent="0" lvl="0" marL="0" marR="0" rtl="0" algn="ctr">
              <a:spcBef>
                <a:spcPts val="0"/>
              </a:spcBef>
              <a:spcAft>
                <a:spcPts val="0"/>
              </a:spcAft>
              <a:buClr>
                <a:schemeClr val="dk1"/>
              </a:buClr>
              <a:buSzPct val="100000"/>
              <a:buFont typeface="Calibri"/>
              <a:buNone/>
            </a:pPr>
            <a:r>
              <a:t/>
            </a:r>
            <a:endParaRPr b="1" i="0" sz="3300" u="none" cap="none" strike="noStrike">
              <a:solidFill>
                <a:srgbClr val="430D11"/>
              </a:solidFill>
              <a:latin typeface="Calibri"/>
              <a:ea typeface="Calibri"/>
              <a:cs typeface="Calibri"/>
              <a:sym typeface="Calibri"/>
            </a:endParaRPr>
          </a:p>
        </p:txBody>
      </p:sp>
      <p:sp>
        <p:nvSpPr>
          <p:cNvPr id="179" name="Google Shape;179;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3"/>
          <p:cNvSpPr txBox="1"/>
          <p:nvPr/>
        </p:nvSpPr>
        <p:spPr>
          <a:xfrm>
            <a:off x="795000" y="467350"/>
            <a:ext cx="7149900" cy="47085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rPr b="1" lang="en-US" sz="2033">
                <a:solidFill>
                  <a:schemeClr val="dk1"/>
                </a:solidFill>
                <a:latin typeface="Calibri"/>
                <a:ea typeface="Calibri"/>
                <a:cs typeface="Calibri"/>
                <a:sym typeface="Calibri"/>
              </a:rPr>
              <a:t>Woven Teaching </a:t>
            </a:r>
            <a:r>
              <a:rPr lang="en-US" sz="2033">
                <a:solidFill>
                  <a:schemeClr val="dk1"/>
                </a:solidFill>
                <a:latin typeface="Calibri"/>
                <a:ea typeface="Calibri"/>
                <a:cs typeface="Calibri"/>
                <a:sym typeface="Calibri"/>
              </a:rPr>
              <a:t>is the programmatic arm of Woven Foundation. Through a combination of original programming and grantmaking, Woven Teaching advances Woven Foundation’s focus on long-term change towards a widespread acceptance of basic human rights for all.</a:t>
            </a:r>
            <a:endParaRPr sz="2033">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t/>
            </a:r>
            <a:endParaRPr sz="1433">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US" sz="2033">
                <a:solidFill>
                  <a:schemeClr val="dk1"/>
                </a:solidFill>
                <a:latin typeface="Calibri"/>
                <a:ea typeface="Calibri"/>
                <a:cs typeface="Calibri"/>
                <a:sym typeface="Calibri"/>
              </a:rPr>
              <a:t>We believe that education is critical to supporting democracy and to upholding and protecting human rights. Woven Teaching exists to reduce the barriers for educators, in both traditional and non-traditional settings, to effectively teach about human rights and support their learners to become part of this engaged, active global citizenry.</a:t>
            </a:r>
            <a:endParaRPr sz="2033">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t/>
            </a:r>
            <a:endParaRPr sz="1433">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US" sz="2033">
                <a:solidFill>
                  <a:schemeClr val="dk1"/>
                </a:solidFill>
                <a:latin typeface="Calibri"/>
                <a:ea typeface="Calibri"/>
                <a:cs typeface="Calibri"/>
                <a:sym typeface="Calibri"/>
              </a:rPr>
              <a:t>We provide:</a:t>
            </a:r>
            <a:endParaRPr sz="2033">
              <a:solidFill>
                <a:schemeClr val="dk1"/>
              </a:solidFill>
              <a:latin typeface="Calibri"/>
              <a:ea typeface="Calibri"/>
              <a:cs typeface="Calibri"/>
              <a:sym typeface="Calibri"/>
            </a:endParaRPr>
          </a:p>
          <a:p>
            <a:pPr indent="-357750" lvl="0" marL="457200" marR="0" rtl="0" algn="l">
              <a:spcBef>
                <a:spcPts val="0"/>
              </a:spcBef>
              <a:spcAft>
                <a:spcPts val="0"/>
              </a:spcAft>
              <a:buClr>
                <a:schemeClr val="dk1"/>
              </a:buClr>
              <a:buSzPts val="2034"/>
              <a:buChar char="•"/>
            </a:pPr>
            <a:r>
              <a:rPr lang="en-US" sz="2033">
                <a:solidFill>
                  <a:schemeClr val="dk1"/>
                </a:solidFill>
                <a:latin typeface="Calibri"/>
                <a:ea typeface="Calibri"/>
                <a:cs typeface="Calibri"/>
                <a:sym typeface="Calibri"/>
              </a:rPr>
              <a:t>Free and accessible lessons for educators</a:t>
            </a:r>
            <a:endParaRPr sz="2033">
              <a:solidFill>
                <a:schemeClr val="dk1"/>
              </a:solidFill>
              <a:latin typeface="Calibri"/>
              <a:ea typeface="Calibri"/>
              <a:cs typeface="Calibri"/>
              <a:sym typeface="Calibri"/>
            </a:endParaRPr>
          </a:p>
          <a:p>
            <a:pPr indent="-357750" lvl="0" marL="457200" marR="0" rtl="0" algn="l">
              <a:spcBef>
                <a:spcPts val="0"/>
              </a:spcBef>
              <a:spcAft>
                <a:spcPts val="0"/>
              </a:spcAft>
              <a:buClr>
                <a:schemeClr val="dk1"/>
              </a:buClr>
              <a:buSzPts val="2034"/>
              <a:buChar char="•"/>
            </a:pPr>
            <a:r>
              <a:rPr lang="en-US" sz="2033">
                <a:solidFill>
                  <a:schemeClr val="dk1"/>
                </a:solidFill>
                <a:latin typeface="Calibri"/>
                <a:ea typeface="Calibri"/>
                <a:cs typeface="Calibri"/>
                <a:sym typeface="Calibri"/>
              </a:rPr>
              <a:t>Online and in-person workshops</a:t>
            </a:r>
            <a:endParaRPr sz="2033">
              <a:solidFill>
                <a:schemeClr val="dk1"/>
              </a:solidFill>
              <a:latin typeface="Calibri"/>
              <a:ea typeface="Calibri"/>
              <a:cs typeface="Calibri"/>
              <a:sym typeface="Calibri"/>
            </a:endParaRPr>
          </a:p>
          <a:p>
            <a:pPr indent="-357750" lvl="0" marL="457200" marR="0" rtl="0" algn="l">
              <a:spcBef>
                <a:spcPts val="0"/>
              </a:spcBef>
              <a:spcAft>
                <a:spcPts val="0"/>
              </a:spcAft>
              <a:buClr>
                <a:schemeClr val="dk1"/>
              </a:buClr>
              <a:buSzPts val="2034"/>
              <a:buChar char="•"/>
            </a:pPr>
            <a:r>
              <a:rPr lang="en-US" sz="2033">
                <a:solidFill>
                  <a:schemeClr val="dk1"/>
                </a:solidFill>
                <a:latin typeface="Calibri"/>
                <a:ea typeface="Calibri"/>
                <a:cs typeface="Calibri"/>
                <a:sym typeface="Calibri"/>
              </a:rPr>
              <a:t>Historical and contemporary perspective</a:t>
            </a:r>
            <a:endParaRPr sz="2033">
              <a:solidFill>
                <a:schemeClr val="dk1"/>
              </a:solidFill>
              <a:latin typeface="Calibri"/>
              <a:ea typeface="Calibri"/>
              <a:cs typeface="Calibri"/>
              <a:sym typeface="Calibri"/>
            </a:endParaRPr>
          </a:p>
          <a:p>
            <a:pPr indent="-332350" lvl="0" marL="457200" marR="0" rtl="0" algn="l">
              <a:spcBef>
                <a:spcPts val="0"/>
              </a:spcBef>
              <a:spcAft>
                <a:spcPts val="0"/>
              </a:spcAft>
              <a:buClr>
                <a:schemeClr val="dk1"/>
              </a:buClr>
              <a:buSzPts val="1634"/>
              <a:buChar char="•"/>
            </a:pPr>
            <a:r>
              <a:rPr lang="en-US" sz="2033">
                <a:solidFill>
                  <a:schemeClr val="dk1"/>
                </a:solidFill>
                <a:latin typeface="Calibri"/>
                <a:ea typeface="Calibri"/>
                <a:cs typeface="Calibri"/>
                <a:sym typeface="Calibri"/>
              </a:rPr>
              <a:t>Global connectedness and real life examples of human rights defenders in action</a:t>
            </a:r>
            <a:endParaRPr sz="12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4"/>
          <p:cNvSpPr txBox="1"/>
          <p:nvPr>
            <p:ph type="title"/>
          </p:nvPr>
        </p:nvSpPr>
        <p:spPr>
          <a:xfrm>
            <a:off x="562150" y="791156"/>
            <a:ext cx="7889100" cy="1017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Three Pillars of Woven Teaching</a:t>
            </a:r>
            <a:endParaRPr/>
          </a:p>
        </p:txBody>
      </p:sp>
      <p:pic>
        <p:nvPicPr>
          <p:cNvPr id="190" name="Google Shape;190;p24"/>
          <p:cNvPicPr preferRelativeResize="0"/>
          <p:nvPr/>
        </p:nvPicPr>
        <p:blipFill>
          <a:blip r:embed="rId3">
            <a:alphaModFix/>
          </a:blip>
          <a:stretch>
            <a:fillRect/>
          </a:stretch>
        </p:blipFill>
        <p:spPr>
          <a:xfrm>
            <a:off x="3455485" y="2057383"/>
            <a:ext cx="2428825" cy="3142298"/>
          </a:xfrm>
          <a:prstGeom prst="rect">
            <a:avLst/>
          </a:prstGeom>
          <a:noFill/>
          <a:ln cap="flat" cmpd="sng" w="9525">
            <a:solidFill>
              <a:schemeClr val="dk2"/>
            </a:solidFill>
            <a:prstDash val="solid"/>
            <a:round/>
            <a:headEnd len="sm" w="sm" type="none"/>
            <a:tailEnd len="sm" w="sm" type="none"/>
          </a:ln>
        </p:spPr>
      </p:pic>
      <p:pic>
        <p:nvPicPr>
          <p:cNvPr id="191" name="Google Shape;191;p24"/>
          <p:cNvPicPr preferRelativeResize="0"/>
          <p:nvPr/>
        </p:nvPicPr>
        <p:blipFill rotWithShape="1">
          <a:blip r:embed="rId4">
            <a:alphaModFix/>
          </a:blip>
          <a:srcRect b="0" l="0" r="0" t="0"/>
          <a:stretch/>
        </p:blipFill>
        <p:spPr>
          <a:xfrm>
            <a:off x="660573" y="2057383"/>
            <a:ext cx="2428825" cy="3142298"/>
          </a:xfrm>
          <a:prstGeom prst="rect">
            <a:avLst/>
          </a:prstGeom>
          <a:noFill/>
          <a:ln cap="flat" cmpd="sng" w="9525">
            <a:solidFill>
              <a:schemeClr val="dk2"/>
            </a:solidFill>
            <a:prstDash val="solid"/>
            <a:round/>
            <a:headEnd len="sm" w="sm" type="none"/>
            <a:tailEnd len="sm" w="sm" type="none"/>
          </a:ln>
        </p:spPr>
      </p:pic>
      <p:pic>
        <p:nvPicPr>
          <p:cNvPr id="192" name="Google Shape;192;p24"/>
          <p:cNvPicPr preferRelativeResize="0"/>
          <p:nvPr/>
        </p:nvPicPr>
        <p:blipFill>
          <a:blip r:embed="rId5">
            <a:alphaModFix/>
          </a:blip>
          <a:stretch>
            <a:fillRect/>
          </a:stretch>
        </p:blipFill>
        <p:spPr>
          <a:xfrm>
            <a:off x="6369922" y="2055796"/>
            <a:ext cx="2428826" cy="3145457"/>
          </a:xfrm>
          <a:prstGeom prst="rect">
            <a:avLst/>
          </a:prstGeom>
          <a:noFill/>
          <a:ln cap="flat" cmpd="sng" w="9525">
            <a:solidFill>
              <a:schemeClr val="dk2"/>
            </a:solidFill>
            <a:prstDash val="solid"/>
            <a:round/>
            <a:headEnd len="sm" w="sm" type="none"/>
            <a:tailEnd len="sm" w="sm" type="none"/>
          </a:ln>
        </p:spPr>
      </p:pic>
      <p:sp>
        <p:nvSpPr>
          <p:cNvPr id="193" name="Google Shape;193;p24"/>
          <p:cNvSpPr txBox="1"/>
          <p:nvPr/>
        </p:nvSpPr>
        <p:spPr>
          <a:xfrm>
            <a:off x="660575" y="5681600"/>
            <a:ext cx="2428800" cy="58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US" sz="1200">
                <a:solidFill>
                  <a:schemeClr val="dk1"/>
                </a:solidFill>
              </a:rPr>
              <a:t>Human Rights Are for Everyone</a:t>
            </a:r>
            <a:endParaRPr i="1" sz="1200">
              <a:solidFill>
                <a:schemeClr val="dk1"/>
              </a:solidFill>
            </a:endParaRPr>
          </a:p>
        </p:txBody>
      </p:sp>
      <p:sp>
        <p:nvSpPr>
          <p:cNvPr id="194" name="Google Shape;194;p24"/>
          <p:cNvSpPr txBox="1"/>
          <p:nvPr/>
        </p:nvSpPr>
        <p:spPr>
          <a:xfrm>
            <a:off x="3454950" y="5681600"/>
            <a:ext cx="2428800" cy="58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US" sz="1200">
                <a:solidFill>
                  <a:schemeClr val="dk1"/>
                </a:solidFill>
              </a:rPr>
              <a:t>Defending Democracy</a:t>
            </a:r>
            <a:endParaRPr i="1" sz="1200">
              <a:solidFill>
                <a:schemeClr val="dk1"/>
              </a:solidFill>
            </a:endParaRPr>
          </a:p>
        </p:txBody>
      </p:sp>
      <p:sp>
        <p:nvSpPr>
          <p:cNvPr id="195" name="Google Shape;195;p24"/>
          <p:cNvSpPr txBox="1"/>
          <p:nvPr/>
        </p:nvSpPr>
        <p:spPr>
          <a:xfrm>
            <a:off x="6250375" y="5681600"/>
            <a:ext cx="2428800" cy="58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US" sz="1200">
                <a:solidFill>
                  <a:schemeClr val="dk1"/>
                </a:solidFill>
              </a:rPr>
              <a:t>Stages of Genocide</a:t>
            </a:r>
            <a:endParaRPr i="1" sz="1200">
              <a:solidFill>
                <a:schemeClr val="dk1"/>
              </a:solidFill>
            </a:endParaRPr>
          </a:p>
        </p:txBody>
      </p:sp>
      <p:sp>
        <p:nvSpPr>
          <p:cNvPr id="196" name="Google Shape;196;p24"/>
          <p:cNvSpPr txBox="1"/>
          <p:nvPr/>
        </p:nvSpPr>
        <p:spPr>
          <a:xfrm>
            <a:off x="0" y="0"/>
            <a:ext cx="3000000" cy="467100"/>
          </a:xfrm>
          <a:prstGeom prst="rect">
            <a:avLst/>
          </a:prstGeom>
          <a:noFill/>
          <a:ln>
            <a:noFill/>
          </a:ln>
        </p:spPr>
        <p:txBody>
          <a:bodyPr anchorCtr="0" anchor="t" bIns="91425" lIns="91425" spcFirstLastPara="1" rIns="91425" wrap="square" tIns="91425">
            <a:spAutoFit/>
          </a:bodyPr>
          <a:lstStyle/>
          <a:p>
            <a:pPr indent="-345050" lvl="0" marL="457200" marR="0" rtl="0" algn="l">
              <a:spcBef>
                <a:spcPts val="0"/>
              </a:spcBef>
              <a:spcAft>
                <a:spcPts val="0"/>
              </a:spcAft>
              <a:buClr>
                <a:schemeClr val="dk1"/>
              </a:buClr>
              <a:buSzPts val="1834"/>
              <a:buChar char="•"/>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5"/>
          <p:cNvPicPr preferRelativeResize="0"/>
          <p:nvPr/>
        </p:nvPicPr>
        <p:blipFill rotWithShape="1">
          <a:blip r:embed="rId3">
            <a:alphaModFix/>
          </a:blip>
          <a:srcRect b="2419" l="0" r="0" t="0"/>
          <a:stretch/>
        </p:blipFill>
        <p:spPr>
          <a:xfrm>
            <a:off x="4489075" y="677301"/>
            <a:ext cx="3640150" cy="4781450"/>
          </a:xfrm>
          <a:prstGeom prst="rect">
            <a:avLst/>
          </a:prstGeom>
          <a:noFill/>
          <a:ln>
            <a:noFill/>
          </a:ln>
        </p:spPr>
      </p:pic>
      <p:sp>
        <p:nvSpPr>
          <p:cNvPr id="202" name="Google Shape;202;p25"/>
          <p:cNvSpPr txBox="1"/>
          <p:nvPr/>
        </p:nvSpPr>
        <p:spPr>
          <a:xfrm>
            <a:off x="795000" y="965033"/>
            <a:ext cx="3474000" cy="42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endParaRPr>
          </a:p>
        </p:txBody>
      </p:sp>
      <p:pic>
        <p:nvPicPr>
          <p:cNvPr id="203" name="Google Shape;203;p25"/>
          <p:cNvPicPr preferRelativeResize="0"/>
          <p:nvPr/>
        </p:nvPicPr>
        <p:blipFill>
          <a:blip r:embed="rId4">
            <a:alphaModFix/>
          </a:blip>
          <a:stretch>
            <a:fillRect/>
          </a:stretch>
        </p:blipFill>
        <p:spPr>
          <a:xfrm>
            <a:off x="1317598" y="1496867"/>
            <a:ext cx="2428825" cy="3142298"/>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6"/>
          <p:cNvSpPr txBox="1"/>
          <p:nvPr>
            <p:ph type="title"/>
          </p:nvPr>
        </p:nvSpPr>
        <p:spPr>
          <a:xfrm>
            <a:off x="529525" y="345556"/>
            <a:ext cx="7889100" cy="1017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Algorithms</a:t>
            </a:r>
            <a:r>
              <a:rPr lang="en-US"/>
              <a:t> and Impact</a:t>
            </a:r>
            <a:endParaRPr/>
          </a:p>
        </p:txBody>
      </p:sp>
      <p:sp>
        <p:nvSpPr>
          <p:cNvPr id="209" name="Google Shape;209;p2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342900" marR="0" rtl="0" algn="l">
              <a:spcBef>
                <a:spcPts val="0"/>
              </a:spcBef>
              <a:spcAft>
                <a:spcPts val="0"/>
              </a:spcAft>
              <a:buNone/>
            </a:pPr>
            <a:r>
              <a:t/>
            </a:r>
            <a:endParaRPr/>
          </a:p>
        </p:txBody>
      </p:sp>
      <p:sp>
        <p:nvSpPr>
          <p:cNvPr id="210" name="Google Shape;210;p26"/>
          <p:cNvSpPr txBox="1"/>
          <p:nvPr/>
        </p:nvSpPr>
        <p:spPr>
          <a:xfrm>
            <a:off x="529525" y="1945450"/>
            <a:ext cx="8083800" cy="314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2100" u="sng">
                <a:solidFill>
                  <a:schemeClr val="hlink"/>
                </a:solidFill>
                <a:latin typeface="Calibri"/>
                <a:ea typeface="Calibri"/>
                <a:cs typeface="Calibri"/>
                <a:sym typeface="Calibri"/>
                <a:hlinkClick r:id="rId3"/>
              </a:rPr>
              <a:t>How TikTok's Algorithm Figures You Out</a:t>
            </a:r>
            <a:r>
              <a:rPr lang="en-US" sz="2100">
                <a:solidFill>
                  <a:schemeClr val="dk1"/>
                </a:solidFill>
                <a:latin typeface="Calibri"/>
                <a:ea typeface="Calibri"/>
                <a:cs typeface="Calibri"/>
                <a:sym typeface="Calibri"/>
              </a:rPr>
              <a:t> | </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US" sz="2100">
                <a:solidFill>
                  <a:schemeClr val="dk1"/>
                </a:solidFill>
                <a:latin typeface="Calibri"/>
                <a:ea typeface="Calibri"/>
                <a:cs typeface="Calibri"/>
                <a:sym typeface="Calibri"/>
              </a:rPr>
              <a:t>Wall Street Journal </a:t>
            </a:r>
            <a:endParaRPr sz="3200">
              <a:solidFill>
                <a:schemeClr val="dk1"/>
              </a:solidFill>
              <a:latin typeface="Calibri"/>
              <a:ea typeface="Calibri"/>
              <a:cs typeface="Calibri"/>
              <a:sym typeface="Calibri"/>
            </a:endParaRPr>
          </a:p>
        </p:txBody>
      </p:sp>
      <p:sp>
        <p:nvSpPr>
          <p:cNvPr id="211" name="Google Shape;211;p26"/>
          <p:cNvSpPr txBox="1"/>
          <p:nvPr/>
        </p:nvSpPr>
        <p:spPr>
          <a:xfrm>
            <a:off x="1767175" y="1427775"/>
            <a:ext cx="4950300" cy="1521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Lesson 6: Be Kind to Our Language: </a:t>
            </a:r>
            <a:r>
              <a:rPr b="1" lang="en-US" sz="3200">
                <a:solidFill>
                  <a:schemeClr val="dk1"/>
                </a:solidFill>
                <a:latin typeface="Calibri"/>
                <a:ea typeface="Calibri"/>
                <a:cs typeface="Calibri"/>
                <a:sym typeface="Calibri"/>
              </a:rPr>
              <a:t>Expand</a:t>
            </a:r>
            <a:r>
              <a:rPr b="1" lang="en-US" sz="3200">
                <a:solidFill>
                  <a:schemeClr val="dk1"/>
                </a:solidFill>
                <a:latin typeface="Calibri"/>
                <a:ea typeface="Calibri"/>
                <a:cs typeface="Calibri"/>
                <a:sym typeface="Calibri"/>
              </a:rPr>
              <a:t> Your Worldview</a:t>
            </a:r>
            <a:endParaRPr b="1" sz="32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txBox="1"/>
          <p:nvPr>
            <p:ph type="title"/>
          </p:nvPr>
        </p:nvSpPr>
        <p:spPr>
          <a:xfrm>
            <a:off x="529525" y="345556"/>
            <a:ext cx="7889100" cy="1017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Algorithms and Impact</a:t>
            </a:r>
            <a:endParaRPr/>
          </a:p>
        </p:txBody>
      </p:sp>
      <p:sp>
        <p:nvSpPr>
          <p:cNvPr id="217" name="Google Shape;217;p27"/>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342900" marR="0" rtl="0" algn="l">
              <a:spcBef>
                <a:spcPts val="0"/>
              </a:spcBef>
              <a:spcAft>
                <a:spcPts val="0"/>
              </a:spcAft>
              <a:buNone/>
            </a:pPr>
            <a:r>
              <a:t/>
            </a:r>
            <a:endParaRPr/>
          </a:p>
        </p:txBody>
      </p:sp>
      <p:sp>
        <p:nvSpPr>
          <p:cNvPr id="218" name="Google Shape;218;p27"/>
          <p:cNvSpPr txBox="1"/>
          <p:nvPr/>
        </p:nvSpPr>
        <p:spPr>
          <a:xfrm>
            <a:off x="1880250" y="1945450"/>
            <a:ext cx="6021000" cy="314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3200">
              <a:solidFill>
                <a:schemeClr val="dk1"/>
              </a:solidFill>
              <a:latin typeface="Calibri"/>
              <a:ea typeface="Calibri"/>
              <a:cs typeface="Calibri"/>
              <a:sym typeface="Calibri"/>
            </a:endParaRPr>
          </a:p>
        </p:txBody>
      </p:sp>
      <p:sp>
        <p:nvSpPr>
          <p:cNvPr id="219" name="Google Shape;219;p27"/>
          <p:cNvSpPr txBox="1"/>
          <p:nvPr/>
        </p:nvSpPr>
        <p:spPr>
          <a:xfrm>
            <a:off x="456475" y="1363450"/>
            <a:ext cx="8292600" cy="3733800"/>
          </a:xfrm>
          <a:prstGeom prst="rect">
            <a:avLst/>
          </a:prstGeom>
          <a:noFill/>
          <a:ln>
            <a:noFill/>
          </a:ln>
        </p:spPr>
        <p:txBody>
          <a:bodyPr anchorCtr="0" anchor="t" bIns="91425" lIns="91425" spcFirstLastPara="1" rIns="91425" wrap="square" tIns="91425">
            <a:noAutofit/>
          </a:bodyPr>
          <a:lstStyle/>
          <a:p>
            <a:pPr indent="-364605" lvl="0" marL="457200" rtl="0" algn="l">
              <a:lnSpc>
                <a:spcPct val="115000"/>
              </a:lnSpc>
              <a:spcBef>
                <a:spcPts val="0"/>
              </a:spcBef>
              <a:spcAft>
                <a:spcPts val="0"/>
              </a:spcAft>
              <a:buClr>
                <a:schemeClr val="dk1"/>
              </a:buClr>
              <a:buSzPts val="2142"/>
              <a:buFont typeface="Calibri"/>
              <a:buAutoNum type="arabicPeriod"/>
            </a:pPr>
            <a:r>
              <a:rPr lang="en-US" sz="1783">
                <a:solidFill>
                  <a:schemeClr val="dk1"/>
                </a:solidFill>
                <a:latin typeface="Calibri"/>
                <a:ea typeface="Calibri"/>
                <a:cs typeface="Calibri"/>
                <a:sym typeface="Calibri"/>
              </a:rPr>
              <a:t>What kind of content do you see most often on your social media accounts? Do you follow the creators of this content, or does most of it “just show up” in your social media feed?</a:t>
            </a:r>
            <a:endParaRPr sz="1783">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783">
              <a:solidFill>
                <a:schemeClr val="dk1"/>
              </a:solidFill>
              <a:latin typeface="Calibri"/>
              <a:ea typeface="Calibri"/>
              <a:cs typeface="Calibri"/>
              <a:sym typeface="Calibri"/>
            </a:endParaRPr>
          </a:p>
          <a:p>
            <a:pPr indent="-341861" lvl="0" marL="457200" rtl="0" algn="l">
              <a:lnSpc>
                <a:spcPct val="115000"/>
              </a:lnSpc>
              <a:spcBef>
                <a:spcPts val="0"/>
              </a:spcBef>
              <a:spcAft>
                <a:spcPts val="0"/>
              </a:spcAft>
              <a:buClr>
                <a:schemeClr val="dk1"/>
              </a:buClr>
              <a:buSzPts val="1784"/>
              <a:buFont typeface="Calibri"/>
              <a:buAutoNum type="arabicPeriod"/>
            </a:pPr>
            <a:r>
              <a:rPr lang="en-US" sz="1783">
                <a:solidFill>
                  <a:schemeClr val="dk1"/>
                </a:solidFill>
                <a:latin typeface="Calibri"/>
                <a:ea typeface="Calibri"/>
                <a:cs typeface="Calibri"/>
                <a:sym typeface="Calibri"/>
              </a:rPr>
              <a:t>What are the benefits of social media platforms using an algorithm to only serve you content you will engage with? What are the drawbacks?</a:t>
            </a:r>
            <a:endParaRPr sz="1783">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t/>
            </a:r>
            <a:endParaRPr sz="1783">
              <a:solidFill>
                <a:schemeClr val="dk1"/>
              </a:solidFill>
              <a:latin typeface="Calibri"/>
              <a:ea typeface="Calibri"/>
              <a:cs typeface="Calibri"/>
              <a:sym typeface="Calibri"/>
            </a:endParaRPr>
          </a:p>
          <a:p>
            <a:pPr indent="-341861" lvl="0" marL="457200" rtl="0" algn="l">
              <a:lnSpc>
                <a:spcPct val="115000"/>
              </a:lnSpc>
              <a:spcBef>
                <a:spcPts val="0"/>
              </a:spcBef>
              <a:spcAft>
                <a:spcPts val="0"/>
              </a:spcAft>
              <a:buClr>
                <a:schemeClr val="dk1"/>
              </a:buClr>
              <a:buSzPts val="1784"/>
              <a:buFont typeface="Calibri"/>
              <a:buAutoNum type="arabicPeriod"/>
            </a:pPr>
            <a:r>
              <a:rPr lang="en-US" sz="1783">
                <a:solidFill>
                  <a:schemeClr val="dk1"/>
                </a:solidFill>
                <a:latin typeface="Calibri"/>
                <a:ea typeface="Calibri"/>
                <a:cs typeface="Calibri"/>
                <a:sym typeface="Calibri"/>
              </a:rPr>
              <a:t>Even without listening to your microphone or reading your messages, TikTok (and other platforms) have a lot of information about you and your interests. Do you feel comfortable with this? Why or why not?</a:t>
            </a:r>
            <a:endParaRPr sz="1783">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783">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lang="en-US" sz="1783">
                <a:solidFill>
                  <a:schemeClr val="dk1"/>
                </a:solidFill>
                <a:latin typeface="Calibri"/>
                <a:ea typeface="Calibri"/>
                <a:cs typeface="Calibri"/>
                <a:sym typeface="Calibri"/>
              </a:rPr>
              <a:t>How might algorithms like this be harmful to society as a whole? How might they support the growth of authoritarianism?</a:t>
            </a:r>
            <a:endParaRPr sz="32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txBox="1"/>
          <p:nvPr/>
        </p:nvSpPr>
        <p:spPr>
          <a:xfrm>
            <a:off x="860225" y="1367150"/>
            <a:ext cx="7280400" cy="421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500">
                <a:solidFill>
                  <a:schemeClr val="dk1"/>
                </a:solidFill>
                <a:latin typeface="Calibri"/>
                <a:ea typeface="Calibri"/>
                <a:cs typeface="Calibri"/>
                <a:sym typeface="Calibri"/>
              </a:rPr>
              <a:t>“</a:t>
            </a:r>
            <a:r>
              <a:rPr b="1" lang="en-US" sz="2500">
                <a:solidFill>
                  <a:schemeClr val="dk1"/>
                </a:solidFill>
                <a:latin typeface="Calibri"/>
                <a:ea typeface="Calibri"/>
                <a:cs typeface="Calibri"/>
                <a:sym typeface="Calibri"/>
              </a:rPr>
              <a:t>Believe in truth.</a:t>
            </a:r>
            <a:r>
              <a:rPr lang="en-US" sz="2500">
                <a:solidFill>
                  <a:schemeClr val="dk1"/>
                </a:solidFill>
                <a:latin typeface="Calibri"/>
                <a:ea typeface="Calibri"/>
                <a:cs typeface="Calibri"/>
                <a:sym typeface="Calibri"/>
              </a:rPr>
              <a:t> To abandon facts is to abandon freedom. If nothing is true, then no one can criticize power, because there is no basis upon which to do so. If nothing is true, then all is spectacle. The biggest wallet pays for the most blinding lights.”</a:t>
            </a:r>
            <a:endParaRPr sz="25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endParaRPr>
          </a:p>
          <a:p>
            <a:pPr indent="0" lvl="0" marL="0" rtl="0" algn="r">
              <a:lnSpc>
                <a:spcPct val="115000"/>
              </a:lnSpc>
              <a:spcBef>
                <a:spcPts val="0"/>
              </a:spcBef>
              <a:spcAft>
                <a:spcPts val="0"/>
              </a:spcAft>
              <a:buClr>
                <a:schemeClr val="dk1"/>
              </a:buClr>
              <a:buSzPts val="1100"/>
              <a:buFont typeface="Arial"/>
              <a:buNone/>
            </a:pPr>
            <a:r>
              <a:rPr lang="en-US" sz="2500">
                <a:solidFill>
                  <a:schemeClr val="dk1"/>
                </a:solidFill>
                <a:latin typeface="Calibri"/>
                <a:ea typeface="Calibri"/>
                <a:cs typeface="Calibri"/>
                <a:sym typeface="Calibri"/>
              </a:rPr>
              <a:t>On Tyranny, Chapter 10 (p. 65)</a:t>
            </a:r>
            <a:endParaRPr sz="2083">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9"/>
          <p:cNvSpPr txBox="1"/>
          <p:nvPr/>
        </p:nvSpPr>
        <p:spPr>
          <a:xfrm>
            <a:off x="860225" y="1367150"/>
            <a:ext cx="7280400" cy="421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1200"/>
              </a:spcBef>
              <a:spcAft>
                <a:spcPts val="0"/>
              </a:spcAft>
              <a:buNone/>
            </a:pPr>
            <a:r>
              <a:rPr lang="en-US" sz="1800" u="sng">
                <a:solidFill>
                  <a:srgbClr val="0097A7"/>
                </a:solidFill>
                <a:hlinkClick r:id="rId3">
                  <a:extLst>
                    <a:ext uri="{A12FA001-AC4F-418D-AE19-62706E023703}">
                      <ahyp:hlinkClr val="tx"/>
                    </a:ext>
                  </a:extLst>
                </a:hlinkClick>
              </a:rPr>
              <a:t>Key Questions to Ask When Analyzing Key Media Experiences</a:t>
            </a:r>
            <a:endParaRPr sz="1800">
              <a:solidFill>
                <a:schemeClr val="dk1"/>
              </a:solidFill>
            </a:endParaRPr>
          </a:p>
          <a:p>
            <a:pPr indent="0" lvl="0" marL="0" rtl="0" algn="l">
              <a:lnSpc>
                <a:spcPct val="115000"/>
              </a:lnSpc>
              <a:spcBef>
                <a:spcPts val="1200"/>
              </a:spcBef>
              <a:spcAft>
                <a:spcPts val="1200"/>
              </a:spcAft>
              <a:buNone/>
            </a:pPr>
            <a:r>
              <a:rPr lang="en-US" sz="1800">
                <a:solidFill>
                  <a:schemeClr val="dk1"/>
                </a:solidFill>
              </a:rPr>
              <a:t>National Association for Media Literacy Education</a:t>
            </a:r>
            <a:endParaRPr sz="2500">
              <a:solidFill>
                <a:schemeClr val="dk1"/>
              </a:solidFill>
              <a:latin typeface="Calibri"/>
              <a:ea typeface="Calibri"/>
              <a:cs typeface="Calibri"/>
              <a:sym typeface="Calibri"/>
            </a:endParaRPr>
          </a:p>
        </p:txBody>
      </p:sp>
      <p:sp>
        <p:nvSpPr>
          <p:cNvPr id="230" name="Google Shape;230;p29"/>
          <p:cNvSpPr txBox="1"/>
          <p:nvPr/>
        </p:nvSpPr>
        <p:spPr>
          <a:xfrm>
            <a:off x="1380300" y="706450"/>
            <a:ext cx="6955800" cy="66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Calibri"/>
                <a:ea typeface="Calibri"/>
                <a:cs typeface="Calibri"/>
                <a:sym typeface="Calibri"/>
              </a:rPr>
              <a:t>Resources for Youth</a:t>
            </a:r>
            <a:endParaRPr sz="3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0"/>
          <p:cNvSpPr txBox="1"/>
          <p:nvPr>
            <p:ph type="title"/>
          </p:nvPr>
        </p:nvSpPr>
        <p:spPr>
          <a:xfrm>
            <a:off x="562150" y="377633"/>
            <a:ext cx="7889100" cy="7635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591E49"/>
                </a:solidFill>
              </a:rPr>
              <a:t>Youth-Centered Action</a:t>
            </a:r>
            <a:endParaRPr>
              <a:solidFill>
                <a:srgbClr val="591E49"/>
              </a:solidFill>
            </a:endParaRPr>
          </a:p>
        </p:txBody>
      </p:sp>
      <p:sp>
        <p:nvSpPr>
          <p:cNvPr id="236" name="Google Shape;236;p30"/>
          <p:cNvSpPr/>
          <p:nvPr/>
        </p:nvSpPr>
        <p:spPr>
          <a:xfrm>
            <a:off x="5781325" y="3271400"/>
            <a:ext cx="2919900" cy="2772000"/>
          </a:xfrm>
          <a:prstGeom prst="foldedCorner">
            <a:avLst>
              <a:gd fmla="val 16667" name="adj"/>
            </a:avLst>
          </a:prstGeom>
          <a:solidFill>
            <a:srgbClr val="63C1C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700">
                <a:uFill>
                  <a:noFill/>
                </a:uFill>
                <a:latin typeface="Calibri"/>
                <a:ea typeface="Calibri"/>
                <a:cs typeface="Calibri"/>
                <a:sym typeface="Calibri"/>
                <a:hlinkClick r:id="rId3"/>
              </a:rPr>
              <a:t>Mediawise: </a:t>
            </a:r>
            <a:endParaRPr b="1" sz="1700"/>
          </a:p>
          <a:p>
            <a:pPr indent="0" lvl="0" marL="0" rtl="0" algn="l">
              <a:spcBef>
                <a:spcPts val="0"/>
              </a:spcBef>
              <a:spcAft>
                <a:spcPts val="0"/>
              </a:spcAft>
              <a:buClr>
                <a:schemeClr val="dk1"/>
              </a:buClr>
              <a:buSzPts val="1100"/>
              <a:buFont typeface="Arial"/>
              <a:buNone/>
            </a:pPr>
            <a:r>
              <a:rPr b="1" lang="en-US" sz="2700">
                <a:uFill>
                  <a:noFill/>
                </a:uFill>
                <a:latin typeface="Calibri"/>
                <a:ea typeface="Calibri"/>
                <a:cs typeface="Calibri"/>
                <a:sym typeface="Calibri"/>
                <a:hlinkClick r:id="rId4"/>
              </a:rPr>
              <a:t>Teen Fact-Checking Network</a:t>
            </a:r>
            <a:endParaRPr b="1" sz="2700">
              <a:latin typeface="Calibri"/>
              <a:ea typeface="Calibri"/>
              <a:cs typeface="Calibri"/>
              <a:sym typeface="Calibri"/>
            </a:endParaRPr>
          </a:p>
          <a:p>
            <a:pPr indent="0" lvl="0" marL="0" rtl="0" algn="ctr">
              <a:spcBef>
                <a:spcPts val="0"/>
              </a:spcBef>
              <a:spcAft>
                <a:spcPts val="0"/>
              </a:spcAft>
              <a:buNone/>
            </a:pPr>
            <a:r>
              <a:t/>
            </a:r>
            <a:endParaRPr>
              <a:latin typeface="Avenir"/>
              <a:ea typeface="Avenir"/>
              <a:cs typeface="Avenir"/>
              <a:sym typeface="Avenir"/>
            </a:endParaRPr>
          </a:p>
        </p:txBody>
      </p:sp>
      <p:sp>
        <p:nvSpPr>
          <p:cNvPr id="237" name="Google Shape;237;p30"/>
          <p:cNvSpPr/>
          <p:nvPr/>
        </p:nvSpPr>
        <p:spPr>
          <a:xfrm>
            <a:off x="670400" y="1356854"/>
            <a:ext cx="2758500" cy="1462500"/>
          </a:xfrm>
          <a:prstGeom prst="foldedCorner">
            <a:avLst>
              <a:gd fmla="val 16667" name="adj"/>
            </a:avLst>
          </a:prstGeom>
          <a:solidFill>
            <a:srgbClr val="045C5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solidFill>
                  <a:schemeClr val="lt1"/>
                </a:solidFill>
                <a:latin typeface="Calibri"/>
                <a:ea typeface="Calibri"/>
                <a:cs typeface="Calibri"/>
                <a:sym typeface="Calibri"/>
              </a:rPr>
              <a:t>Examine the source</a:t>
            </a:r>
            <a:endParaRPr sz="2000">
              <a:solidFill>
                <a:schemeClr val="lt1"/>
              </a:solidFill>
              <a:latin typeface="Calibri"/>
              <a:ea typeface="Calibri"/>
              <a:cs typeface="Calibri"/>
              <a:sym typeface="Calibri"/>
            </a:endParaRPr>
          </a:p>
        </p:txBody>
      </p:sp>
      <p:sp>
        <p:nvSpPr>
          <p:cNvPr id="238" name="Google Shape;238;p30"/>
          <p:cNvSpPr/>
          <p:nvPr/>
        </p:nvSpPr>
        <p:spPr>
          <a:xfrm>
            <a:off x="3161375" y="2542792"/>
            <a:ext cx="2516700" cy="1954800"/>
          </a:xfrm>
          <a:prstGeom prst="foldedCorner">
            <a:avLst>
              <a:gd fmla="val 16667" name="adj"/>
            </a:avLst>
          </a:prstGeom>
          <a:solidFill>
            <a:srgbClr val="731E4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solidFill>
                  <a:schemeClr val="lt1"/>
                </a:solidFill>
                <a:latin typeface="Calibri"/>
                <a:ea typeface="Calibri"/>
                <a:cs typeface="Calibri"/>
                <a:sym typeface="Calibri"/>
              </a:rPr>
              <a:t>Find the original clip</a:t>
            </a:r>
            <a:endParaRPr sz="2000">
              <a:solidFill>
                <a:schemeClr val="lt1"/>
              </a:solidFill>
              <a:latin typeface="Calibri"/>
              <a:ea typeface="Calibri"/>
              <a:cs typeface="Calibri"/>
              <a:sym typeface="Calibri"/>
            </a:endParaRPr>
          </a:p>
        </p:txBody>
      </p:sp>
      <p:sp>
        <p:nvSpPr>
          <p:cNvPr id="239" name="Google Shape;239;p30"/>
          <p:cNvSpPr/>
          <p:nvPr/>
        </p:nvSpPr>
        <p:spPr>
          <a:xfrm>
            <a:off x="724700" y="3035100"/>
            <a:ext cx="2649900" cy="1462500"/>
          </a:xfrm>
          <a:prstGeom prst="foldedCorner">
            <a:avLst>
              <a:gd fmla="val 16667" name="adj"/>
            </a:avLst>
          </a:prstGeom>
          <a:solidFill>
            <a:srgbClr val="731E45">
              <a:alpha val="594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latin typeface="Calibri"/>
                <a:ea typeface="Calibri"/>
                <a:cs typeface="Calibri"/>
                <a:sym typeface="Calibri"/>
              </a:rPr>
              <a:t>Keyword search</a:t>
            </a:r>
            <a:endParaRPr sz="2000">
              <a:latin typeface="Calibri"/>
              <a:ea typeface="Calibri"/>
              <a:cs typeface="Calibri"/>
              <a:sym typeface="Calibri"/>
            </a:endParaRPr>
          </a:p>
        </p:txBody>
      </p:sp>
      <p:sp>
        <p:nvSpPr>
          <p:cNvPr id="240" name="Google Shape;240;p30"/>
          <p:cNvSpPr/>
          <p:nvPr/>
        </p:nvSpPr>
        <p:spPr>
          <a:xfrm>
            <a:off x="3557200" y="1231550"/>
            <a:ext cx="2919900" cy="1206900"/>
          </a:xfrm>
          <a:prstGeom prst="foldedCorner">
            <a:avLst>
              <a:gd fmla="val 16667" name="adj"/>
            </a:avLst>
          </a:prstGeom>
          <a:solidFill>
            <a:srgbClr val="63C1C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latin typeface="Calibri"/>
                <a:ea typeface="Calibri"/>
                <a:cs typeface="Calibri"/>
                <a:sym typeface="Calibri"/>
              </a:rPr>
              <a:t>Lateral reading</a:t>
            </a:r>
            <a:endParaRPr sz="2000">
              <a:latin typeface="Calibri"/>
              <a:ea typeface="Calibri"/>
              <a:cs typeface="Calibri"/>
              <a:sym typeface="Calibri"/>
            </a:endParaRPr>
          </a:p>
        </p:txBody>
      </p:sp>
      <p:sp>
        <p:nvSpPr>
          <p:cNvPr id="241" name="Google Shape;241;p30"/>
          <p:cNvSpPr txBox="1"/>
          <p:nvPr/>
        </p:nvSpPr>
        <p:spPr>
          <a:xfrm>
            <a:off x="-434725" y="1172863"/>
            <a:ext cx="5197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6" name="Shape 246"/>
        <p:cNvGrpSpPr/>
        <p:nvPr/>
      </p:nvGrpSpPr>
      <p:grpSpPr>
        <a:xfrm>
          <a:off x="0" y="0"/>
          <a:ext cx="0" cy="0"/>
          <a:chOff x="0" y="0"/>
          <a:chExt cx="0" cy="0"/>
        </a:xfrm>
      </p:grpSpPr>
      <p:pic>
        <p:nvPicPr>
          <p:cNvPr id="247" name="Google Shape;247;p31"/>
          <p:cNvPicPr preferRelativeResize="0"/>
          <p:nvPr/>
        </p:nvPicPr>
        <p:blipFill rotWithShape="1">
          <a:blip r:embed="rId3">
            <a:alphaModFix amt="24000"/>
          </a:blip>
          <a:srcRect b="0" l="24998" r="0" t="0"/>
          <a:stretch/>
        </p:blipFill>
        <p:spPr>
          <a:xfrm>
            <a:off x="0" y="0"/>
            <a:ext cx="9143822" cy="6858000"/>
          </a:xfrm>
          <a:prstGeom prst="rect">
            <a:avLst/>
          </a:prstGeom>
          <a:noFill/>
          <a:ln>
            <a:noFill/>
          </a:ln>
        </p:spPr>
      </p:pic>
      <p:sp>
        <p:nvSpPr>
          <p:cNvPr id="248" name="Google Shape;248;p31"/>
          <p:cNvSpPr txBox="1"/>
          <p:nvPr>
            <p:ph type="title"/>
          </p:nvPr>
        </p:nvSpPr>
        <p:spPr>
          <a:xfrm>
            <a:off x="838200" y="380999"/>
            <a:ext cx="7239000" cy="1082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76923C"/>
              </a:buClr>
              <a:buSzPts val="3200"/>
              <a:buFont typeface="Calibri"/>
              <a:buNone/>
            </a:pPr>
            <a:r>
              <a:rPr b="1" lang="en-US" sz="3200">
                <a:solidFill>
                  <a:srgbClr val="76923C"/>
                </a:solidFill>
              </a:rPr>
              <a:t>Promoting Digital Citizenship</a:t>
            </a:r>
            <a:endParaRPr b="1" sz="3200">
              <a:solidFill>
                <a:srgbClr val="76923C"/>
              </a:solidFill>
              <a:latin typeface="Calibri"/>
              <a:ea typeface="Calibri"/>
              <a:cs typeface="Calibri"/>
              <a:sym typeface="Calibri"/>
            </a:endParaRPr>
          </a:p>
        </p:txBody>
      </p:sp>
      <p:sp>
        <p:nvSpPr>
          <p:cNvPr id="249" name="Google Shape;249;p31"/>
          <p:cNvSpPr txBox="1"/>
          <p:nvPr>
            <p:ph idx="1" type="body"/>
          </p:nvPr>
        </p:nvSpPr>
        <p:spPr>
          <a:xfrm>
            <a:off x="381000" y="1600200"/>
            <a:ext cx="8458200" cy="4191000"/>
          </a:xfrm>
          <a:prstGeom prst="rect">
            <a:avLst/>
          </a:prstGeom>
          <a:solidFill>
            <a:srgbClr val="EFECD4">
              <a:alpha val="61960"/>
            </a:srgbClr>
          </a:solidFill>
          <a:ln>
            <a:noFill/>
          </a:ln>
        </p:spPr>
        <p:txBody>
          <a:bodyPr anchorCtr="0" anchor="t" bIns="45700" lIns="91425" spcFirstLastPara="1" rIns="91425" wrap="square" tIns="45700">
            <a:normAutofit/>
          </a:bodyPr>
          <a:lstStyle/>
          <a:p>
            <a:pPr indent="0" lvl="0" marL="0" marR="182880" rtl="0" algn="l">
              <a:lnSpc>
                <a:spcPct val="150000"/>
              </a:lnSpc>
              <a:spcBef>
                <a:spcPts val="0"/>
              </a:spcBef>
              <a:spcAft>
                <a:spcPts val="0"/>
              </a:spcAft>
              <a:buNone/>
            </a:pPr>
            <a:r>
              <a:rPr lang="en-US" sz="2400"/>
              <a:t>Digital citizenship is the ability to use </a:t>
            </a:r>
            <a:r>
              <a:rPr lang="en-US" sz="2400"/>
              <a:t>technology</a:t>
            </a:r>
            <a:r>
              <a:rPr lang="en-US" sz="2400"/>
              <a:t> responsibly, safely and respectfully. It refers to the </a:t>
            </a:r>
            <a:r>
              <a:rPr lang="en-US" sz="2400"/>
              <a:t>ability</a:t>
            </a:r>
            <a:r>
              <a:rPr lang="en-US" sz="2400"/>
              <a:t> to protect private information online, mitigate risks associated with cyberthreats and utilize information in a respectful, knowledgeable and legal way. (Learning.com)</a:t>
            </a:r>
            <a:endParaRPr sz="2400"/>
          </a:p>
          <a:p>
            <a:pPr indent="0" lvl="0" marL="0" rtl="0" algn="ctr">
              <a:spcBef>
                <a:spcPts val="408"/>
              </a:spcBef>
              <a:spcAft>
                <a:spcPts val="0"/>
              </a:spcAft>
              <a:buClr>
                <a:schemeClr val="dk1"/>
              </a:buClr>
              <a:buSzPts val="2400"/>
              <a:buNone/>
            </a:pPr>
            <a:r>
              <a:rPr lang="en-US" sz="2400">
                <a:solidFill>
                  <a:srgbClr val="632523"/>
                </a:solidFill>
              </a:rPr>
              <a:t>Watch video on Digital Citizenship: </a:t>
            </a:r>
            <a:endParaRPr sz="2400">
              <a:solidFill>
                <a:srgbClr val="632523"/>
              </a:solidFill>
            </a:endParaRPr>
          </a:p>
          <a:p>
            <a:pPr indent="0" lvl="0" marL="0" rtl="0" algn="ctr">
              <a:spcBef>
                <a:spcPts val="408"/>
              </a:spcBef>
              <a:spcAft>
                <a:spcPts val="0"/>
              </a:spcAft>
              <a:buClr>
                <a:schemeClr val="dk1"/>
              </a:buClr>
              <a:buSzPts val="2400"/>
              <a:buNone/>
            </a:pPr>
            <a:r>
              <a:rPr lang="en-US" sz="2400" u="sng">
                <a:solidFill>
                  <a:schemeClr val="hlink"/>
                </a:solidFill>
                <a:hlinkClick r:id="rId4"/>
              </a:rPr>
              <a:t>Digital Citizenship | Things Explained</a:t>
            </a:r>
            <a:r>
              <a:rPr lang="en-US" sz="2400">
                <a:solidFill>
                  <a:srgbClr val="632523"/>
                </a:solidFill>
              </a:rPr>
              <a:t>  (4:40)</a:t>
            </a:r>
            <a:endParaRPr sz="2400">
              <a:solidFill>
                <a:srgbClr val="632523"/>
              </a:solidFill>
            </a:endParaRPr>
          </a:p>
        </p:txBody>
      </p:sp>
      <p:sp>
        <p:nvSpPr>
          <p:cNvPr id="250" name="Google Shape;250;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5" name="Shape 255"/>
        <p:cNvGrpSpPr/>
        <p:nvPr/>
      </p:nvGrpSpPr>
      <p:grpSpPr>
        <a:xfrm>
          <a:off x="0" y="0"/>
          <a:ext cx="0" cy="0"/>
          <a:chOff x="0" y="0"/>
          <a:chExt cx="0" cy="0"/>
        </a:xfrm>
      </p:grpSpPr>
      <p:pic>
        <p:nvPicPr>
          <p:cNvPr id="256" name="Google Shape;256;p32"/>
          <p:cNvPicPr preferRelativeResize="0"/>
          <p:nvPr/>
        </p:nvPicPr>
        <p:blipFill rotWithShape="1">
          <a:blip r:embed="rId3">
            <a:alphaModFix amt="24000"/>
          </a:blip>
          <a:srcRect b="0" l="25000" r="0" t="0"/>
          <a:stretch/>
        </p:blipFill>
        <p:spPr>
          <a:xfrm>
            <a:off x="0" y="0"/>
            <a:ext cx="9143823" cy="6858000"/>
          </a:xfrm>
          <a:prstGeom prst="rect">
            <a:avLst/>
          </a:prstGeom>
          <a:noFill/>
          <a:ln>
            <a:noFill/>
          </a:ln>
        </p:spPr>
      </p:pic>
      <p:sp>
        <p:nvSpPr>
          <p:cNvPr id="257" name="Google Shape;257;p32"/>
          <p:cNvSpPr txBox="1"/>
          <p:nvPr>
            <p:ph type="title"/>
          </p:nvPr>
        </p:nvSpPr>
        <p:spPr>
          <a:xfrm>
            <a:off x="838200" y="380999"/>
            <a:ext cx="7239000" cy="108267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76923C"/>
              </a:buClr>
              <a:buSzPts val="3200"/>
              <a:buFont typeface="Calibri"/>
              <a:buNone/>
            </a:pPr>
            <a:r>
              <a:rPr b="1" lang="en-US" sz="3200">
                <a:solidFill>
                  <a:srgbClr val="76923C"/>
                </a:solidFill>
              </a:rPr>
              <a:t>Promoting Digital Citizenship</a:t>
            </a:r>
            <a:endParaRPr b="1" sz="3200">
              <a:solidFill>
                <a:srgbClr val="76923C"/>
              </a:solidFill>
              <a:latin typeface="Calibri"/>
              <a:ea typeface="Calibri"/>
              <a:cs typeface="Calibri"/>
              <a:sym typeface="Calibri"/>
            </a:endParaRPr>
          </a:p>
        </p:txBody>
      </p:sp>
      <p:sp>
        <p:nvSpPr>
          <p:cNvPr id="258" name="Google Shape;258;p32"/>
          <p:cNvSpPr txBox="1"/>
          <p:nvPr>
            <p:ph idx="1" type="body"/>
          </p:nvPr>
        </p:nvSpPr>
        <p:spPr>
          <a:xfrm>
            <a:off x="381000" y="1600200"/>
            <a:ext cx="8458200" cy="4842300"/>
          </a:xfrm>
          <a:prstGeom prst="rect">
            <a:avLst/>
          </a:prstGeom>
          <a:solidFill>
            <a:srgbClr val="EFECD4">
              <a:alpha val="61960"/>
            </a:srgbClr>
          </a:solidFill>
          <a:ln>
            <a:noFill/>
          </a:ln>
        </p:spPr>
        <p:txBody>
          <a:bodyPr anchorCtr="0" anchor="t" bIns="45700" lIns="91425" spcFirstLastPara="1" rIns="91425" wrap="square" tIns="45700">
            <a:normAutofit/>
          </a:bodyPr>
          <a:lstStyle/>
          <a:p>
            <a:pPr indent="12700" lvl="0" marL="0" rtl="0" algn="just">
              <a:lnSpc>
                <a:spcPct val="115000"/>
              </a:lnSpc>
              <a:spcBef>
                <a:spcPts val="800"/>
              </a:spcBef>
              <a:spcAft>
                <a:spcPts val="0"/>
              </a:spcAft>
              <a:buClr>
                <a:schemeClr val="dk1"/>
              </a:buClr>
              <a:buSzPts val="1100"/>
              <a:buNone/>
            </a:pPr>
            <a:r>
              <a:rPr lang="en-US" sz="2008"/>
              <a:t>The UN Secretary-General has stated the importance of </a:t>
            </a:r>
            <a:r>
              <a:rPr b="1" lang="en-US" sz="2008">
                <a:solidFill>
                  <a:srgbClr val="E46C0A"/>
                </a:solidFill>
              </a:rPr>
              <a:t>making human rights the foundation of an open, safe and secure digital future</a:t>
            </a:r>
            <a:r>
              <a:rPr lang="en-US" sz="2008"/>
              <a:t>.</a:t>
            </a:r>
            <a:r>
              <a:rPr baseline="30000" lang="en-US" sz="2008"/>
              <a:t> </a:t>
            </a:r>
            <a:r>
              <a:rPr lang="en-US" sz="2008"/>
              <a:t>The digital environment</a:t>
            </a:r>
            <a:r>
              <a:rPr lang="en-US" sz="2008" u="sng">
                <a:solidFill>
                  <a:srgbClr val="1155CC"/>
                </a:solidFill>
                <a:hlinkClick r:id="rId4">
                  <a:extLst>
                    <a:ext uri="{A12FA001-AC4F-418D-AE19-62706E023703}">
                      <ahyp:hlinkClr val="tx"/>
                    </a:ext>
                  </a:extLst>
                </a:hlinkClick>
              </a:rPr>
              <a:t>[1]</a:t>
            </a:r>
            <a:r>
              <a:rPr lang="en-US" sz="2008"/>
              <a:t> affords new opportunities for the realization of child and youth rights, such as ensuring their participation at the local, national and international levels, but also poses the risks of violation or abuse of those rights. (</a:t>
            </a:r>
            <a:r>
              <a:rPr lang="en-US" sz="1908"/>
              <a:t>General Assembly resolution 78/187, para. 32.)</a:t>
            </a:r>
            <a:endParaRPr sz="2008"/>
          </a:p>
          <a:p>
            <a:pPr indent="12700" lvl="0" marL="0" rtl="0" algn="just">
              <a:lnSpc>
                <a:spcPct val="115000"/>
              </a:lnSpc>
              <a:spcBef>
                <a:spcPts val="1200"/>
              </a:spcBef>
              <a:spcAft>
                <a:spcPts val="0"/>
              </a:spcAft>
              <a:buClr>
                <a:schemeClr val="dk1"/>
              </a:buClr>
              <a:buSzPts val="1100"/>
              <a:buNone/>
            </a:pPr>
            <a:r>
              <a:t/>
            </a:r>
            <a:endParaRPr sz="2008"/>
          </a:p>
          <a:p>
            <a:pPr indent="0" lvl="0" marL="0" rtl="0" algn="l">
              <a:lnSpc>
                <a:spcPct val="115000"/>
              </a:lnSpc>
              <a:spcBef>
                <a:spcPts val="1200"/>
              </a:spcBef>
              <a:spcAft>
                <a:spcPts val="0"/>
              </a:spcAft>
              <a:buClr>
                <a:schemeClr val="dk1"/>
              </a:buClr>
              <a:buSzPts val="1100"/>
              <a:buNone/>
            </a:pPr>
            <a:r>
              <a:rPr lang="en-US" sz="2008">
                <a:solidFill>
                  <a:srgbClr val="1155CC"/>
                </a:solidFill>
                <a:uFill>
                  <a:noFill/>
                </a:uFill>
                <a:hlinkClick r:id="rId5">
                  <a:extLst>
                    <a:ext uri="{A12FA001-AC4F-418D-AE19-62706E023703}">
                      <ahyp:hlinkClr val="tx"/>
                    </a:ext>
                  </a:extLst>
                </a:hlinkClick>
              </a:rPr>
              <a:t>Fifth phase (2025-2029) targets:</a:t>
            </a:r>
            <a:r>
              <a:rPr lang="en-US" sz="2008">
                <a:solidFill>
                  <a:srgbClr val="231F20"/>
                </a:solidFill>
              </a:rPr>
              <a:t> Youth, including children, as priority sectors, </a:t>
            </a:r>
            <a:r>
              <a:rPr b="1" lang="en-US" sz="2008">
                <a:solidFill>
                  <a:srgbClr val="E46C0A"/>
                </a:solidFill>
              </a:rPr>
              <a:t>human rights and digital technologies</a:t>
            </a:r>
            <a:r>
              <a:rPr b="1" lang="en-US" sz="2008">
                <a:solidFill>
                  <a:srgbClr val="231F20"/>
                </a:solidFill>
              </a:rPr>
              <a:t>,</a:t>
            </a:r>
            <a:r>
              <a:rPr lang="en-US" sz="2008">
                <a:solidFill>
                  <a:srgbClr val="231F20"/>
                </a:solidFill>
              </a:rPr>
              <a:t> the environment and climate change, and gender equality </a:t>
            </a:r>
            <a:r>
              <a:rPr lang="en-US" sz="2008"/>
              <a:t>and to align the fifth phase with the 2030 Agenda for Sustainable Development.</a:t>
            </a:r>
            <a:endParaRPr sz="2008"/>
          </a:p>
          <a:p>
            <a:pPr indent="12700" lvl="0" marL="0" rtl="0" algn="just">
              <a:lnSpc>
                <a:spcPct val="115000"/>
              </a:lnSpc>
              <a:spcBef>
                <a:spcPts val="1400"/>
              </a:spcBef>
              <a:spcAft>
                <a:spcPts val="1200"/>
              </a:spcAft>
              <a:buClr>
                <a:schemeClr val="dk1"/>
              </a:buClr>
              <a:buSzPts val="1100"/>
              <a:buFont typeface="Arial"/>
              <a:buNone/>
            </a:pPr>
            <a:r>
              <a:t/>
            </a:r>
            <a:endParaRPr sz="1700">
              <a:latin typeface="Times New Roman"/>
              <a:ea typeface="Times New Roman"/>
              <a:cs typeface="Times New Roman"/>
              <a:sym typeface="Times New Roman"/>
            </a:endParaRPr>
          </a:p>
        </p:txBody>
      </p:sp>
      <p:sp>
        <p:nvSpPr>
          <p:cNvPr id="259" name="Google Shape;259;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 name="Shape 263"/>
        <p:cNvGrpSpPr/>
        <p:nvPr/>
      </p:nvGrpSpPr>
      <p:grpSpPr>
        <a:xfrm>
          <a:off x="0" y="0"/>
          <a:ext cx="0" cy="0"/>
          <a:chOff x="0" y="0"/>
          <a:chExt cx="0" cy="0"/>
        </a:xfrm>
      </p:grpSpPr>
      <p:sp>
        <p:nvSpPr>
          <p:cNvPr id="264" name="Google Shape;264;p33"/>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5" name="Google Shape;265;p33"/>
          <p:cNvSpPr txBox="1"/>
          <p:nvPr>
            <p:ph type="title"/>
          </p:nvPr>
        </p:nvSpPr>
        <p:spPr>
          <a:xfrm>
            <a:off x="473202" y="639520"/>
            <a:ext cx="8042148" cy="1134416"/>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00B050"/>
              </a:buClr>
              <a:buSzPts val="3200"/>
              <a:buFont typeface="Calibri"/>
              <a:buNone/>
            </a:pPr>
            <a:r>
              <a:rPr b="1" lang="en-US" sz="3200">
                <a:solidFill>
                  <a:srgbClr val="00B050"/>
                </a:solidFill>
              </a:rPr>
              <a:t>Thank you for your attention!</a:t>
            </a:r>
            <a:endParaRPr b="1" sz="3200">
              <a:solidFill>
                <a:srgbClr val="00B050"/>
              </a:solidFill>
            </a:endParaRPr>
          </a:p>
        </p:txBody>
      </p:sp>
      <p:sp>
        <p:nvSpPr>
          <p:cNvPr id="266" name="Google Shape;266;p33"/>
          <p:cNvSpPr/>
          <p:nvPr/>
        </p:nvSpPr>
        <p:spPr>
          <a:xfrm>
            <a:off x="482458" y="2573756"/>
            <a:ext cx="2441321" cy="18288"/>
          </a:xfrm>
          <a:custGeom>
            <a:rect b="b" l="l" r="r" t="t"/>
            <a:pathLst>
              <a:path extrusionOk="0" fill="none" h="18288" w="2441321">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extrusionOk="0" h="18288" w="2441321">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extrusionOk="0" fill="none" h="18288" w="2441321">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7" name="Google Shape;267;p33"/>
          <p:cNvSpPr txBox="1"/>
          <p:nvPr>
            <p:ph idx="1" type="body"/>
          </p:nvPr>
        </p:nvSpPr>
        <p:spPr>
          <a:xfrm>
            <a:off x="473200" y="2807200"/>
            <a:ext cx="4487100" cy="3727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600"/>
              <a:buNone/>
            </a:pPr>
            <a:r>
              <a:t/>
            </a:r>
            <a:endParaRPr b="1" i="1" sz="2600"/>
          </a:p>
          <a:p>
            <a:pPr indent="0" lvl="0" marL="0" rtl="0" algn="l">
              <a:spcBef>
                <a:spcPts val="520"/>
              </a:spcBef>
              <a:spcAft>
                <a:spcPts val="0"/>
              </a:spcAft>
              <a:buClr>
                <a:schemeClr val="dk1"/>
              </a:buClr>
              <a:buSzPts val="2600"/>
              <a:buNone/>
            </a:pPr>
            <a:r>
              <a:rPr b="1" i="1" lang="en-US" sz="2600"/>
              <a:t>Nina Simone Grotch</a:t>
            </a:r>
            <a:endParaRPr b="1" i="1" sz="2600"/>
          </a:p>
          <a:p>
            <a:pPr indent="0" lvl="0" marL="0" rtl="0" algn="l">
              <a:spcBef>
                <a:spcPts val="520"/>
              </a:spcBef>
              <a:spcAft>
                <a:spcPts val="0"/>
              </a:spcAft>
              <a:buClr>
                <a:schemeClr val="dk1"/>
              </a:buClr>
              <a:buSzPts val="2600"/>
              <a:buNone/>
            </a:pPr>
            <a:r>
              <a:rPr b="1" i="1" lang="en-US" sz="2600"/>
              <a:t>nina@wovenfoundation. org</a:t>
            </a:r>
            <a:endParaRPr b="1" i="1" sz="2600"/>
          </a:p>
          <a:p>
            <a:pPr indent="0" lvl="0" marL="0" rtl="0" algn="l">
              <a:spcBef>
                <a:spcPts val="520"/>
              </a:spcBef>
              <a:spcAft>
                <a:spcPts val="0"/>
              </a:spcAft>
              <a:buClr>
                <a:schemeClr val="dk1"/>
              </a:buClr>
              <a:buSzPts val="2600"/>
              <a:buNone/>
            </a:pPr>
            <a:r>
              <a:t/>
            </a:r>
            <a:endParaRPr b="1" i="1" sz="2600"/>
          </a:p>
          <a:p>
            <a:pPr indent="0" lvl="0" marL="0" rtl="0" algn="l">
              <a:spcBef>
                <a:spcPts val="520"/>
              </a:spcBef>
              <a:spcAft>
                <a:spcPts val="0"/>
              </a:spcAft>
              <a:buClr>
                <a:schemeClr val="dk1"/>
              </a:buClr>
              <a:buSzPts val="2600"/>
              <a:buNone/>
            </a:pPr>
            <a:r>
              <a:rPr b="1" i="1" lang="en-US" sz="2600"/>
              <a:t>Felisa Tibbitts</a:t>
            </a:r>
            <a:endParaRPr/>
          </a:p>
          <a:p>
            <a:pPr indent="0" lvl="0" marL="0" rtl="0" algn="l">
              <a:spcBef>
                <a:spcPts val="520"/>
              </a:spcBef>
              <a:spcAft>
                <a:spcPts val="0"/>
              </a:spcAft>
              <a:buClr>
                <a:schemeClr val="dk1"/>
              </a:buClr>
              <a:buSzPts val="2600"/>
              <a:buNone/>
            </a:pPr>
            <a:r>
              <a:rPr b="1" i="1" lang="en-US" sz="2600"/>
              <a:t>f.l.tibbitts@uu.nl</a:t>
            </a:r>
            <a:endParaRPr b="1" i="1" sz="2600"/>
          </a:p>
          <a:p>
            <a:pPr indent="0" lvl="0" marL="0" rtl="0" algn="l">
              <a:spcBef>
                <a:spcPts val="380"/>
              </a:spcBef>
              <a:spcAft>
                <a:spcPts val="0"/>
              </a:spcAft>
              <a:buClr>
                <a:schemeClr val="dk1"/>
              </a:buClr>
              <a:buSzPts val="1900"/>
              <a:buNone/>
            </a:pPr>
            <a:r>
              <a:t/>
            </a:r>
            <a:endParaRPr b="1" i="1" sz="1900"/>
          </a:p>
          <a:p>
            <a:pPr indent="0" lvl="0" marL="0" rtl="0" algn="l">
              <a:spcBef>
                <a:spcPts val="380"/>
              </a:spcBef>
              <a:spcAft>
                <a:spcPts val="0"/>
              </a:spcAft>
              <a:buClr>
                <a:schemeClr val="dk1"/>
              </a:buClr>
              <a:buSzPts val="1900"/>
              <a:buNone/>
            </a:pPr>
            <a:r>
              <a:rPr b="1" i="1" lang="en-US" sz="1900"/>
              <a:t> </a:t>
            </a:r>
            <a:endParaRPr b="1" i="1" sz="1900"/>
          </a:p>
        </p:txBody>
      </p:sp>
      <p:sp>
        <p:nvSpPr>
          <p:cNvPr id="268" name="Google Shape;268;p33"/>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pic>
        <p:nvPicPr>
          <p:cNvPr descr="The Transformative Role of Artificial Intelligence in Education - Artificial  Paintings" id="269" name="Google Shape;269;p33"/>
          <p:cNvPicPr preferRelativeResize="0"/>
          <p:nvPr/>
        </p:nvPicPr>
        <p:blipFill rotWithShape="1">
          <a:blip r:embed="rId3">
            <a:alphaModFix/>
          </a:blip>
          <a:srcRect b="0" l="0" r="0" t="0"/>
          <a:stretch/>
        </p:blipFill>
        <p:spPr>
          <a:xfrm>
            <a:off x="5055800" y="2889226"/>
            <a:ext cx="3825675" cy="2189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