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2"/>
  </p:notesMasterIdLst>
  <p:sldIdLst>
    <p:sldId id="266" r:id="rId2"/>
    <p:sldId id="256" r:id="rId3"/>
    <p:sldId id="257" r:id="rId4"/>
    <p:sldId id="258" r:id="rId5"/>
    <p:sldId id="259" r:id="rId6"/>
    <p:sldId id="260" r:id="rId7"/>
    <p:sldId id="263" r:id="rId8"/>
    <p:sldId id="261" r:id="rId9"/>
    <p:sldId id="262" r:id="rId10"/>
    <p:sldId id="265" r:id="rId1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26"/>
  </p:normalViewPr>
  <p:slideViewPr>
    <p:cSldViewPr snapToGrid="0" snapToObjects="1">
      <p:cViewPr varScale="1">
        <p:scale>
          <a:sx n="161" d="100"/>
          <a:sy n="161" d="100"/>
        </p:scale>
        <p:origin x="78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f2a2481c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f2a2481c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Last Day</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f2a2481c0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f2a2481c0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f2a2481c0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f2a2481c0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2f2a2481c0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2f2a2481c0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f2a2481c0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f2a2481c0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Discussion Questions after reading the Colin Kaepernick article “Anthem Uproar.”</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f2a2481c0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2f2a2481c0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2e2e0ac73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2e2e0ac73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Day 2-3: Resources Research</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2f4cbd315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2f4cbd315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Day 4: Question Creation</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43a0c1f04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43a0c1f04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Last Day:</a:t>
            </a:r>
            <a:r>
              <a:rPr lang="en-US" baseline="0" dirty="0"/>
              <a:t> This will be administered after the Socratic Seminar.</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6pGVR6ZF_2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of Contents</a:t>
            </a:r>
          </a:p>
        </p:txBody>
      </p:sp>
      <p:sp>
        <p:nvSpPr>
          <p:cNvPr id="3" name="Text Placeholder 2"/>
          <p:cNvSpPr>
            <a:spLocks noGrp="1"/>
          </p:cNvSpPr>
          <p:nvPr>
            <p:ph type="body" idx="1"/>
          </p:nvPr>
        </p:nvSpPr>
        <p:spPr>
          <a:xfrm>
            <a:off x="311700" y="1017725"/>
            <a:ext cx="8520600" cy="3416400"/>
          </a:xfrm>
        </p:spPr>
        <p:txBody>
          <a:bodyPr/>
          <a:lstStyle/>
          <a:p>
            <a:r>
              <a:rPr lang="en-US" dirty="0">
                <a:solidFill>
                  <a:schemeClr val="bg1"/>
                </a:solidFill>
              </a:rPr>
              <a:t>Slides 2-6 should be delivered on Day 1. Introduce the concept of Socratic seminar, and close with the Colin </a:t>
            </a:r>
            <a:r>
              <a:rPr lang="en-US" dirty="0" err="1">
                <a:solidFill>
                  <a:schemeClr val="bg1"/>
                </a:solidFill>
              </a:rPr>
              <a:t>Kaepernick</a:t>
            </a:r>
            <a:r>
              <a:rPr lang="en-US" dirty="0">
                <a:solidFill>
                  <a:schemeClr val="bg1"/>
                </a:solidFill>
              </a:rPr>
              <a:t> Jr. Scholastic article.</a:t>
            </a:r>
          </a:p>
          <a:p>
            <a:r>
              <a:rPr lang="en-US" dirty="0">
                <a:solidFill>
                  <a:schemeClr val="accent6"/>
                </a:solidFill>
              </a:rPr>
              <a:t>Have students answer the questions on the slide on a separate sheet of paper.</a:t>
            </a:r>
          </a:p>
          <a:p>
            <a:r>
              <a:rPr lang="en-US" dirty="0">
                <a:solidFill>
                  <a:schemeClr val="bg1"/>
                </a:solidFill>
              </a:rPr>
              <a:t>Slides 7, 8, 9 should be used for Days 2-3. Introduce the discussion question for the Socratic seminar. Show students the requirements for their documents, and then have students choose the documents they want to analyze using the graphic organizers attached in the Zip File.</a:t>
            </a:r>
          </a:p>
          <a:p>
            <a:r>
              <a:rPr lang="en-US" dirty="0">
                <a:solidFill>
                  <a:schemeClr val="accent6"/>
                </a:solidFill>
              </a:rPr>
              <a:t>Slide 10 will be delivered after the final Socratic as a means of closure. This will be the reflection writing piece. Students should be prompted that the reflections should be 4-5 sentences per question.</a:t>
            </a:r>
          </a:p>
        </p:txBody>
      </p:sp>
    </p:spTree>
    <p:extLst>
      <p:ext uri="{BB962C8B-B14F-4D97-AF65-F5344CB8AC3E}">
        <p14:creationId xmlns:p14="http://schemas.microsoft.com/office/powerpoint/2010/main" val="2042185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solidFill>
                  <a:srgbClr val="FFFFFF"/>
                </a:solidFill>
              </a:rPr>
              <a:t>Day 1: Do Now--</a:t>
            </a:r>
            <a:endParaRPr dirty="0">
              <a:solidFill>
                <a:srgbClr val="FFFFFF"/>
              </a:solidFill>
            </a:endParaRPr>
          </a:p>
        </p:txBody>
      </p:sp>
      <p:sp>
        <p:nvSpPr>
          <p:cNvPr id="55" name="Google Shape;55;p1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solidFill>
                  <a:srgbClr val="FFFF00"/>
                </a:solidFill>
              </a:rPr>
              <a:t>- Take a Socratic Seminar sheet from the front table.</a:t>
            </a:r>
            <a:endParaRPr sz="2400" dirty="0">
              <a:solidFill>
                <a:srgbClr val="FFFF00"/>
              </a:solidFill>
            </a:endParaRPr>
          </a:p>
          <a:p>
            <a:pPr marL="0" lvl="0" indent="0" algn="l" rtl="0">
              <a:spcBef>
                <a:spcPts val="1600"/>
              </a:spcBef>
              <a:spcAft>
                <a:spcPts val="0"/>
              </a:spcAft>
              <a:buNone/>
            </a:pPr>
            <a:r>
              <a:rPr lang="en" sz="2400" dirty="0">
                <a:solidFill>
                  <a:srgbClr val="FFFF00"/>
                </a:solidFill>
              </a:rPr>
              <a:t>- Clear your desks of everything except your notebooks, something to write with and your sheet.</a:t>
            </a:r>
            <a:endParaRPr sz="2400" dirty="0">
              <a:solidFill>
                <a:srgbClr val="FFFF00"/>
              </a:solidFill>
            </a:endParaRPr>
          </a:p>
          <a:p>
            <a:pPr marL="0" lvl="0" indent="0" algn="l" rtl="0">
              <a:spcBef>
                <a:spcPts val="1600"/>
              </a:spcBef>
              <a:spcAft>
                <a:spcPts val="1600"/>
              </a:spcAft>
              <a:buNone/>
            </a:pPr>
            <a:r>
              <a:rPr lang="en" sz="2400" dirty="0">
                <a:solidFill>
                  <a:srgbClr val="FFFF00"/>
                </a:solidFill>
              </a:rPr>
              <a:t>- Wait for instructions.</a:t>
            </a:r>
            <a:endParaRPr sz="2400" dirty="0">
              <a:solidFill>
                <a:srgbClr val="FFFF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3756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00"/>
                </a:solidFill>
              </a:rPr>
              <a:t>Socratic Seminar!</a:t>
            </a:r>
            <a:r>
              <a:rPr lang="en"/>
              <a:t> </a:t>
            </a:r>
            <a:r>
              <a:rPr lang="en" sz="900" u="sng">
                <a:solidFill>
                  <a:schemeClr val="hlink"/>
                </a:solidFill>
                <a:hlinkClick r:id="rId3"/>
              </a:rPr>
              <a:t>https://www.youtube.com/watch?v=6pGVR6ZF_2M</a:t>
            </a:r>
            <a:r>
              <a:rPr lang="en" sz="900"/>
              <a:t> </a:t>
            </a:r>
            <a:endParaRPr sz="900"/>
          </a:p>
        </p:txBody>
      </p:sp>
      <p:sp>
        <p:nvSpPr>
          <p:cNvPr id="61" name="Google Shape;61;p14"/>
          <p:cNvSpPr txBox="1">
            <a:spLocks noGrp="1"/>
          </p:cNvSpPr>
          <p:nvPr>
            <p:ph type="body" idx="1"/>
          </p:nvPr>
        </p:nvSpPr>
        <p:spPr>
          <a:xfrm>
            <a:off x="311700" y="1211725"/>
            <a:ext cx="3390300" cy="335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00"/>
                </a:solidFill>
              </a:rPr>
              <a:t>- A Socratic Seminar is a formal, intellectual discussion between a group of educated people on the same topic.</a:t>
            </a:r>
            <a:endParaRPr>
              <a:solidFill>
                <a:srgbClr val="FFFF00"/>
              </a:solidFill>
            </a:endParaRPr>
          </a:p>
          <a:p>
            <a:pPr marL="0" lvl="0" indent="0" algn="l" rtl="0">
              <a:spcBef>
                <a:spcPts val="1600"/>
              </a:spcBef>
              <a:spcAft>
                <a:spcPts val="1600"/>
              </a:spcAft>
              <a:buNone/>
            </a:pPr>
            <a:r>
              <a:rPr lang="en">
                <a:solidFill>
                  <a:srgbClr val="FFFF00"/>
                </a:solidFill>
              </a:rPr>
              <a:t>- It is NOT a debate. The purpose is to increase everyone’s understanding of the topic, NOT to persuade and argue with one another.</a:t>
            </a:r>
            <a:endParaRPr>
              <a:solidFill>
                <a:srgbClr val="FFFF00"/>
              </a:solidFill>
            </a:endParaRPr>
          </a:p>
        </p:txBody>
      </p:sp>
      <p:pic>
        <p:nvPicPr>
          <p:cNvPr id="62" name="Google Shape;62;p14"/>
          <p:cNvPicPr preferRelativeResize="0"/>
          <p:nvPr/>
        </p:nvPicPr>
        <p:blipFill>
          <a:blip r:embed="rId4">
            <a:alphaModFix/>
          </a:blip>
          <a:stretch>
            <a:fillRect/>
          </a:stretch>
        </p:blipFill>
        <p:spPr>
          <a:xfrm>
            <a:off x="4161672" y="0"/>
            <a:ext cx="4982324" cy="514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rPr>
              <a:t>What is acceptable in a Socratic Seminar (Write down everything in yellow)!</a:t>
            </a:r>
            <a:endParaRPr>
              <a:solidFill>
                <a:srgbClr val="FFFFFF"/>
              </a:solidFill>
            </a:endParaRPr>
          </a:p>
        </p:txBody>
      </p:sp>
      <p:sp>
        <p:nvSpPr>
          <p:cNvPr id="68" name="Google Shape;68;p15"/>
          <p:cNvSpPr txBox="1">
            <a:spLocks noGrp="1"/>
          </p:cNvSpPr>
          <p:nvPr>
            <p:ph type="body" idx="1"/>
          </p:nvPr>
        </p:nvSpPr>
        <p:spPr>
          <a:xfrm>
            <a:off x="311700" y="1398775"/>
            <a:ext cx="4886400" cy="3170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00"/>
                </a:solidFill>
              </a:rPr>
              <a:t>- Starting your sentences with:</a:t>
            </a:r>
            <a:endParaRPr>
              <a:solidFill>
                <a:srgbClr val="FFFF00"/>
              </a:solidFill>
            </a:endParaRPr>
          </a:p>
          <a:p>
            <a:pPr marL="0" lvl="0" indent="0" algn="l" rtl="0">
              <a:lnSpc>
                <a:spcPct val="100000"/>
              </a:lnSpc>
              <a:spcBef>
                <a:spcPts val="1600"/>
              </a:spcBef>
              <a:spcAft>
                <a:spcPts val="0"/>
              </a:spcAft>
              <a:buNone/>
            </a:pPr>
            <a:r>
              <a:rPr lang="en">
                <a:solidFill>
                  <a:srgbClr val="FFFF00"/>
                </a:solidFill>
              </a:rPr>
              <a:t>I agree/disagree with…</a:t>
            </a:r>
            <a:endParaRPr>
              <a:solidFill>
                <a:srgbClr val="FFFF00"/>
              </a:solidFill>
            </a:endParaRPr>
          </a:p>
          <a:p>
            <a:pPr marL="0" lvl="0" indent="0" algn="l" rtl="0">
              <a:lnSpc>
                <a:spcPct val="100000"/>
              </a:lnSpc>
              <a:spcBef>
                <a:spcPts val="1600"/>
              </a:spcBef>
              <a:spcAft>
                <a:spcPts val="0"/>
              </a:spcAft>
              <a:buNone/>
            </a:pPr>
            <a:r>
              <a:rPr lang="en">
                <a:solidFill>
                  <a:srgbClr val="FFFF00"/>
                </a:solidFill>
              </a:rPr>
              <a:t>I didn’t understand…</a:t>
            </a:r>
            <a:endParaRPr>
              <a:solidFill>
                <a:srgbClr val="FFFF00"/>
              </a:solidFill>
            </a:endParaRPr>
          </a:p>
          <a:p>
            <a:pPr marL="0" lvl="0" indent="0" algn="l" rtl="0">
              <a:lnSpc>
                <a:spcPct val="100000"/>
              </a:lnSpc>
              <a:spcBef>
                <a:spcPts val="1600"/>
              </a:spcBef>
              <a:spcAft>
                <a:spcPts val="0"/>
              </a:spcAft>
              <a:buNone/>
            </a:pPr>
            <a:r>
              <a:rPr lang="en">
                <a:solidFill>
                  <a:srgbClr val="FFFF00"/>
                </a:solidFill>
              </a:rPr>
              <a:t>What would be the alternative…</a:t>
            </a:r>
            <a:endParaRPr>
              <a:solidFill>
                <a:srgbClr val="FFFF00"/>
              </a:solidFill>
            </a:endParaRPr>
          </a:p>
          <a:p>
            <a:pPr marL="0" lvl="0" indent="0" algn="l" rtl="0">
              <a:lnSpc>
                <a:spcPct val="100000"/>
              </a:lnSpc>
              <a:spcBef>
                <a:spcPts val="1600"/>
              </a:spcBef>
              <a:spcAft>
                <a:spcPts val="0"/>
              </a:spcAft>
              <a:buNone/>
            </a:pPr>
            <a:r>
              <a:rPr lang="en">
                <a:solidFill>
                  <a:srgbClr val="FFFF00"/>
                </a:solidFill>
              </a:rPr>
              <a:t>Can anyone explain to me…</a:t>
            </a:r>
            <a:endParaRPr>
              <a:solidFill>
                <a:srgbClr val="FFFF00"/>
              </a:solidFill>
            </a:endParaRPr>
          </a:p>
          <a:p>
            <a:pPr marL="0" lvl="0" indent="0" algn="l" rtl="0">
              <a:lnSpc>
                <a:spcPct val="100000"/>
              </a:lnSpc>
              <a:spcBef>
                <a:spcPts val="1600"/>
              </a:spcBef>
              <a:spcAft>
                <a:spcPts val="0"/>
              </a:spcAft>
              <a:buNone/>
            </a:pPr>
            <a:r>
              <a:rPr lang="en">
                <a:solidFill>
                  <a:srgbClr val="FFFF00"/>
                </a:solidFill>
              </a:rPr>
              <a:t>These are great ways to ensure that the conversation stays respectful and constructive.</a:t>
            </a:r>
            <a:endParaRPr>
              <a:solidFill>
                <a:srgbClr val="FFFF00"/>
              </a:solidFill>
            </a:endParaRPr>
          </a:p>
          <a:p>
            <a:pPr marL="0" lvl="0" indent="0" algn="l" rtl="0">
              <a:lnSpc>
                <a:spcPct val="100000"/>
              </a:lnSpc>
              <a:spcBef>
                <a:spcPts val="1600"/>
              </a:spcBef>
              <a:spcAft>
                <a:spcPts val="0"/>
              </a:spcAft>
              <a:buNone/>
            </a:pPr>
            <a:endParaRPr/>
          </a:p>
          <a:p>
            <a:pPr marL="0" lvl="0" indent="0" algn="l" rtl="0">
              <a:lnSpc>
                <a:spcPct val="100000"/>
              </a:lnSpc>
              <a:spcBef>
                <a:spcPts val="1600"/>
              </a:spcBef>
              <a:spcAft>
                <a:spcPts val="1600"/>
              </a:spcAft>
              <a:buNone/>
            </a:pPr>
            <a:endParaRPr/>
          </a:p>
        </p:txBody>
      </p:sp>
      <p:sp>
        <p:nvSpPr>
          <p:cNvPr id="69" name="Google Shape;69;p15"/>
          <p:cNvSpPr txBox="1"/>
          <p:nvPr/>
        </p:nvSpPr>
        <p:spPr>
          <a:xfrm>
            <a:off x="4808500" y="1375400"/>
            <a:ext cx="4091400" cy="36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00"/>
                </a:solidFill>
              </a:rPr>
              <a:t>Ask questions!</a:t>
            </a:r>
            <a:endParaRPr sz="1800">
              <a:solidFill>
                <a:srgbClr val="FFFF00"/>
              </a:solidFill>
            </a:endParaRPr>
          </a:p>
          <a:p>
            <a:pPr marL="0" lvl="0" indent="0" algn="l" rtl="0">
              <a:spcBef>
                <a:spcPts val="0"/>
              </a:spcBef>
              <a:spcAft>
                <a:spcPts val="0"/>
              </a:spcAft>
              <a:buNone/>
            </a:pPr>
            <a:endParaRPr sz="1800">
              <a:solidFill>
                <a:srgbClr val="FFFF00"/>
              </a:solidFill>
            </a:endParaRPr>
          </a:p>
          <a:p>
            <a:pPr marL="0" lvl="0" indent="0" algn="l" rtl="0">
              <a:spcBef>
                <a:spcPts val="0"/>
              </a:spcBef>
              <a:spcAft>
                <a:spcPts val="0"/>
              </a:spcAft>
              <a:buNone/>
            </a:pPr>
            <a:r>
              <a:rPr lang="en" sz="1800">
                <a:solidFill>
                  <a:srgbClr val="FFFFFF"/>
                </a:solidFill>
              </a:rPr>
              <a:t>- You should always have questions prepared for the conversation.</a:t>
            </a:r>
            <a:endParaRPr sz="1800">
              <a:solidFill>
                <a:srgbClr val="FFFFFF"/>
              </a:solidFill>
            </a:endParaRPr>
          </a:p>
          <a:p>
            <a:pPr marL="0" lvl="0" indent="0" algn="l" rtl="0">
              <a:spcBef>
                <a:spcPts val="0"/>
              </a:spcBef>
              <a:spcAft>
                <a:spcPts val="0"/>
              </a:spcAft>
              <a:buNone/>
            </a:pPr>
            <a:endParaRPr sz="1800">
              <a:solidFill>
                <a:srgbClr val="FFFF00"/>
              </a:solidFill>
            </a:endParaRPr>
          </a:p>
          <a:p>
            <a:pPr marL="0" lvl="0" indent="0" algn="l" rtl="0">
              <a:spcBef>
                <a:spcPts val="0"/>
              </a:spcBef>
              <a:spcAft>
                <a:spcPts val="0"/>
              </a:spcAft>
              <a:buNone/>
            </a:pPr>
            <a:endParaRPr sz="1800">
              <a:solidFill>
                <a:srgbClr val="FFFF00"/>
              </a:solidFill>
            </a:endParaRPr>
          </a:p>
          <a:p>
            <a:pPr marL="0" lvl="0" indent="0" algn="l" rtl="0">
              <a:spcBef>
                <a:spcPts val="0"/>
              </a:spcBef>
              <a:spcAft>
                <a:spcPts val="0"/>
              </a:spcAft>
              <a:buNone/>
            </a:pPr>
            <a:r>
              <a:rPr lang="en" sz="1800">
                <a:solidFill>
                  <a:srgbClr val="FFFF00"/>
                </a:solidFill>
              </a:rPr>
              <a:t>Backup everything you say by referring to the text(s):</a:t>
            </a:r>
            <a:endParaRPr sz="1800">
              <a:solidFill>
                <a:srgbClr val="FFFF00"/>
              </a:solidFill>
            </a:endParaRPr>
          </a:p>
          <a:p>
            <a:pPr marL="0" lvl="0" indent="0" algn="l" rtl="0">
              <a:spcBef>
                <a:spcPts val="0"/>
              </a:spcBef>
              <a:spcAft>
                <a:spcPts val="0"/>
              </a:spcAft>
              <a:buNone/>
            </a:pPr>
            <a:endParaRPr sz="1800">
              <a:solidFill>
                <a:srgbClr val="FFFF00"/>
              </a:solidFill>
            </a:endParaRPr>
          </a:p>
          <a:p>
            <a:pPr marL="0" lvl="0" indent="0" algn="l" rtl="0">
              <a:spcBef>
                <a:spcPts val="0"/>
              </a:spcBef>
              <a:spcAft>
                <a:spcPts val="0"/>
              </a:spcAft>
              <a:buNone/>
            </a:pPr>
            <a:r>
              <a:rPr lang="en" sz="1800">
                <a:solidFill>
                  <a:srgbClr val="FFFF00"/>
                </a:solidFill>
              </a:rPr>
              <a:t>- Use the resources provided to back up your claims! Just like the DBQ!</a:t>
            </a:r>
            <a:endParaRPr sz="1800">
              <a:solidFill>
                <a:srgbClr val="FFFF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311700" y="445025"/>
            <a:ext cx="3771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00"/>
                </a:solidFill>
              </a:rPr>
              <a:t>Classroom Setup</a:t>
            </a:r>
            <a:endParaRPr>
              <a:solidFill>
                <a:srgbClr val="FFFF00"/>
              </a:solidFill>
            </a:endParaRPr>
          </a:p>
        </p:txBody>
      </p:sp>
      <p:sp>
        <p:nvSpPr>
          <p:cNvPr id="75" name="Google Shape;75;p16"/>
          <p:cNvSpPr txBox="1">
            <a:spLocks noGrp="1"/>
          </p:cNvSpPr>
          <p:nvPr>
            <p:ph type="body" idx="1"/>
          </p:nvPr>
        </p:nvSpPr>
        <p:spPr>
          <a:xfrm>
            <a:off x="311700" y="1129075"/>
            <a:ext cx="3912300" cy="3916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rPr>
              <a:t>- There will be two circles:</a:t>
            </a:r>
            <a:endParaRPr>
              <a:solidFill>
                <a:srgbClr val="FFFFFF"/>
              </a:solidFill>
            </a:endParaRPr>
          </a:p>
          <a:p>
            <a:pPr marL="0" lvl="0" indent="0" algn="l" rtl="0">
              <a:spcBef>
                <a:spcPts val="1600"/>
              </a:spcBef>
              <a:spcAft>
                <a:spcPts val="0"/>
              </a:spcAft>
              <a:buNone/>
            </a:pPr>
            <a:r>
              <a:rPr lang="en">
                <a:solidFill>
                  <a:srgbClr val="FFFFFF"/>
                </a:solidFill>
              </a:rPr>
              <a:t>The inner circle will be the one that is having the discussion.</a:t>
            </a:r>
            <a:endParaRPr>
              <a:solidFill>
                <a:srgbClr val="FFFFFF"/>
              </a:solidFill>
            </a:endParaRPr>
          </a:p>
          <a:p>
            <a:pPr marL="0" lvl="0" indent="0" algn="l" rtl="0">
              <a:spcBef>
                <a:spcPts val="1600"/>
              </a:spcBef>
              <a:spcAft>
                <a:spcPts val="0"/>
              </a:spcAft>
              <a:buNone/>
            </a:pPr>
            <a:r>
              <a:rPr lang="en">
                <a:solidFill>
                  <a:srgbClr val="FFFFFF"/>
                </a:solidFill>
              </a:rPr>
              <a:t>The outer circle will be evaluating and taking notes on the inner circle.</a:t>
            </a:r>
            <a:endParaRPr>
              <a:solidFill>
                <a:srgbClr val="FFFFFF"/>
              </a:solidFill>
            </a:endParaRPr>
          </a:p>
          <a:p>
            <a:pPr marL="0" lvl="0" indent="0" algn="l" rtl="0">
              <a:spcBef>
                <a:spcPts val="1600"/>
              </a:spcBef>
              <a:spcAft>
                <a:spcPts val="1600"/>
              </a:spcAft>
              <a:buNone/>
            </a:pPr>
            <a:r>
              <a:rPr lang="en">
                <a:solidFill>
                  <a:srgbClr val="FFFF00"/>
                </a:solidFill>
              </a:rPr>
              <a:t>The outer circle will have the “hot seat.” This is where they can ask one question or comment during the inner circle’s conversation.</a:t>
            </a:r>
            <a:endParaRPr>
              <a:solidFill>
                <a:srgbClr val="FFFF00"/>
              </a:solidFill>
            </a:endParaRPr>
          </a:p>
        </p:txBody>
      </p:sp>
      <p:pic>
        <p:nvPicPr>
          <p:cNvPr id="76" name="Google Shape;76;p16"/>
          <p:cNvPicPr preferRelativeResize="0"/>
          <p:nvPr/>
        </p:nvPicPr>
        <p:blipFill>
          <a:blip r:embed="rId3">
            <a:alphaModFix/>
          </a:blip>
          <a:stretch>
            <a:fillRect/>
          </a:stretch>
        </p:blipFill>
        <p:spPr>
          <a:xfrm>
            <a:off x="5532275" y="0"/>
            <a:ext cx="3611722" cy="2708798"/>
          </a:xfrm>
          <a:prstGeom prst="rect">
            <a:avLst/>
          </a:prstGeom>
          <a:noFill/>
          <a:ln>
            <a:noFill/>
          </a:ln>
        </p:spPr>
      </p:pic>
      <p:pic>
        <p:nvPicPr>
          <p:cNvPr id="77" name="Google Shape;77;p16"/>
          <p:cNvPicPr preferRelativeResize="0"/>
          <p:nvPr/>
        </p:nvPicPr>
        <p:blipFill>
          <a:blip r:embed="rId4">
            <a:alphaModFix/>
          </a:blip>
          <a:stretch>
            <a:fillRect/>
          </a:stretch>
        </p:blipFill>
        <p:spPr>
          <a:xfrm>
            <a:off x="6581875" y="2837823"/>
            <a:ext cx="2129902" cy="212990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311700" y="445025"/>
            <a:ext cx="7355838"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rgbClr val="FFFFFF"/>
                </a:solidFill>
              </a:rPr>
              <a:t>Questions for Discussion:</a:t>
            </a:r>
            <a:r>
              <a:rPr lang="en-US" dirty="0">
                <a:solidFill>
                  <a:srgbClr val="FFFFFF"/>
                </a:solidFill>
              </a:rPr>
              <a:t> (Day 1 Closer)</a:t>
            </a:r>
            <a:endParaRPr dirty="0">
              <a:solidFill>
                <a:srgbClr val="FFFFFF"/>
              </a:solidFill>
            </a:endParaRPr>
          </a:p>
        </p:txBody>
      </p:sp>
      <p:sp>
        <p:nvSpPr>
          <p:cNvPr id="83" name="Google Shape;83;p17"/>
          <p:cNvSpPr txBox="1">
            <a:spLocks noGrp="1"/>
          </p:cNvSpPr>
          <p:nvPr>
            <p:ph type="body" idx="1"/>
          </p:nvPr>
        </p:nvSpPr>
        <p:spPr>
          <a:xfrm>
            <a:off x="311700" y="1152475"/>
            <a:ext cx="51435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00"/>
                </a:solidFill>
              </a:rPr>
              <a:t>- What was your take on the article? Give a summary of what you read.</a:t>
            </a:r>
            <a:endParaRPr>
              <a:solidFill>
                <a:srgbClr val="FFFF00"/>
              </a:solidFill>
            </a:endParaRPr>
          </a:p>
          <a:p>
            <a:pPr marL="0" lvl="0" indent="0" algn="l" rtl="0">
              <a:spcBef>
                <a:spcPts val="1600"/>
              </a:spcBef>
              <a:spcAft>
                <a:spcPts val="0"/>
              </a:spcAft>
              <a:buNone/>
            </a:pPr>
            <a:r>
              <a:rPr lang="en">
                <a:solidFill>
                  <a:srgbClr val="FFFF00"/>
                </a:solidFill>
              </a:rPr>
              <a:t>- What was the part of this article that struck you the most?</a:t>
            </a:r>
            <a:endParaRPr>
              <a:solidFill>
                <a:srgbClr val="FFFF00"/>
              </a:solidFill>
            </a:endParaRPr>
          </a:p>
          <a:p>
            <a:pPr marL="0" lvl="0" indent="0" algn="l" rtl="0">
              <a:spcBef>
                <a:spcPts val="1600"/>
              </a:spcBef>
              <a:spcAft>
                <a:spcPts val="1600"/>
              </a:spcAft>
              <a:buNone/>
            </a:pPr>
            <a:r>
              <a:rPr lang="en">
                <a:solidFill>
                  <a:srgbClr val="FFFF00"/>
                </a:solidFill>
              </a:rPr>
              <a:t>- Before we do any research, based on this article, are you for or against the First Amendment being expanded to protect citizens from private organizations as well as the government?</a:t>
            </a:r>
            <a:endParaRPr>
              <a:solidFill>
                <a:srgbClr val="FFFF00"/>
              </a:solidFill>
            </a:endParaRPr>
          </a:p>
        </p:txBody>
      </p:sp>
      <p:pic>
        <p:nvPicPr>
          <p:cNvPr id="84" name="Google Shape;84;p17"/>
          <p:cNvPicPr preferRelativeResize="0"/>
          <p:nvPr/>
        </p:nvPicPr>
        <p:blipFill>
          <a:blip r:embed="rId3">
            <a:alphaModFix/>
          </a:blip>
          <a:stretch>
            <a:fillRect/>
          </a:stretch>
        </p:blipFill>
        <p:spPr>
          <a:xfrm>
            <a:off x="5607600" y="1640900"/>
            <a:ext cx="3384000" cy="1776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0"/>
          <p:cNvSpPr txBox="1">
            <a:spLocks noGrp="1"/>
          </p:cNvSpPr>
          <p:nvPr>
            <p:ph type="title"/>
          </p:nvPr>
        </p:nvSpPr>
        <p:spPr>
          <a:xfrm>
            <a:off x="311700" y="445025"/>
            <a:ext cx="8520600" cy="135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00"/>
                </a:solidFill>
              </a:rPr>
              <a:t>Topic of Conversation:  </a:t>
            </a:r>
            <a:r>
              <a:rPr lang="en" b="1">
                <a:solidFill>
                  <a:srgbClr val="FFFFFF"/>
                </a:solidFill>
              </a:rPr>
              <a:t>Should the First Amendment be expanded to protect citizens from private organizations?</a:t>
            </a:r>
            <a:endParaRPr b="1">
              <a:solidFill>
                <a:srgbClr val="FFFFFF"/>
              </a:solidFill>
            </a:endParaRPr>
          </a:p>
        </p:txBody>
      </p:sp>
      <p:pic>
        <p:nvPicPr>
          <p:cNvPr id="102" name="Google Shape;102;p20"/>
          <p:cNvPicPr preferRelativeResize="0"/>
          <p:nvPr/>
        </p:nvPicPr>
        <p:blipFill>
          <a:blip r:embed="rId3">
            <a:alphaModFix/>
          </a:blip>
          <a:stretch>
            <a:fillRect/>
          </a:stretch>
        </p:blipFill>
        <p:spPr>
          <a:xfrm>
            <a:off x="2930375" y="1870675"/>
            <a:ext cx="5901926" cy="30956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rPr>
              <a:t>Requirements</a:t>
            </a:r>
            <a:endParaRPr>
              <a:solidFill>
                <a:srgbClr val="FFFFFF"/>
              </a:solidFill>
            </a:endParaRPr>
          </a:p>
        </p:txBody>
      </p:sp>
      <p:sp>
        <p:nvSpPr>
          <p:cNvPr id="90" name="Google Shape;90;p18"/>
          <p:cNvSpPr txBox="1">
            <a:spLocks noGrp="1"/>
          </p:cNvSpPr>
          <p:nvPr>
            <p:ph type="body" idx="1"/>
          </p:nvPr>
        </p:nvSpPr>
        <p:spPr>
          <a:xfrm>
            <a:off x="311700" y="1017725"/>
            <a:ext cx="8520600" cy="39282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FFFF00"/>
              </a:buClr>
              <a:buSzPts val="1800"/>
              <a:buChar char="-"/>
            </a:pPr>
            <a:r>
              <a:rPr lang="en" dirty="0">
                <a:solidFill>
                  <a:srgbClr val="FFFF00"/>
                </a:solidFill>
              </a:rPr>
              <a:t>1 video</a:t>
            </a:r>
            <a:endParaRPr dirty="0">
              <a:solidFill>
                <a:srgbClr val="FFFF00"/>
              </a:solidFill>
            </a:endParaRPr>
          </a:p>
          <a:p>
            <a:pPr marL="457200" lvl="0" indent="-342900" algn="l" rtl="0">
              <a:spcBef>
                <a:spcPts val="0"/>
              </a:spcBef>
              <a:spcAft>
                <a:spcPts val="0"/>
              </a:spcAft>
              <a:buClr>
                <a:srgbClr val="FFFF00"/>
              </a:buClr>
              <a:buSzPts val="1800"/>
              <a:buChar char="-"/>
            </a:pPr>
            <a:r>
              <a:rPr lang="en" dirty="0">
                <a:solidFill>
                  <a:srgbClr val="FFFF00"/>
                </a:solidFill>
              </a:rPr>
              <a:t>1 social media post</a:t>
            </a:r>
            <a:endParaRPr dirty="0">
              <a:solidFill>
                <a:srgbClr val="FFFF00"/>
              </a:solidFill>
            </a:endParaRPr>
          </a:p>
          <a:p>
            <a:pPr marL="457200" lvl="0" indent="-342900" algn="l" rtl="0">
              <a:spcBef>
                <a:spcPts val="0"/>
              </a:spcBef>
              <a:spcAft>
                <a:spcPts val="0"/>
              </a:spcAft>
              <a:buClr>
                <a:srgbClr val="FFFF00"/>
              </a:buClr>
              <a:buSzPts val="1800"/>
              <a:buChar char="-"/>
            </a:pPr>
            <a:r>
              <a:rPr lang="en" dirty="0">
                <a:solidFill>
                  <a:srgbClr val="FFFF00"/>
                </a:solidFill>
              </a:rPr>
              <a:t>2 political cartoons</a:t>
            </a:r>
            <a:endParaRPr dirty="0">
              <a:solidFill>
                <a:srgbClr val="FFFF00"/>
              </a:solidFill>
            </a:endParaRPr>
          </a:p>
          <a:p>
            <a:pPr marL="457200" lvl="0" indent="-342900" algn="l" rtl="0">
              <a:spcBef>
                <a:spcPts val="0"/>
              </a:spcBef>
              <a:spcAft>
                <a:spcPts val="0"/>
              </a:spcAft>
              <a:buClr>
                <a:srgbClr val="FFFF00"/>
              </a:buClr>
              <a:buSzPts val="1800"/>
              <a:buChar char="-"/>
            </a:pPr>
            <a:r>
              <a:rPr lang="en" dirty="0">
                <a:solidFill>
                  <a:srgbClr val="FFFF00"/>
                </a:solidFill>
              </a:rPr>
              <a:t>2 quotes/articles</a:t>
            </a:r>
            <a:endParaRPr dirty="0">
              <a:solidFill>
                <a:srgbClr val="FFFF00"/>
              </a:solidFill>
            </a:endParaRPr>
          </a:p>
          <a:p>
            <a:pPr marL="0" lvl="0" indent="0" algn="l" rtl="0">
              <a:spcBef>
                <a:spcPts val="1600"/>
              </a:spcBef>
              <a:spcAft>
                <a:spcPts val="0"/>
              </a:spcAft>
              <a:buNone/>
            </a:pPr>
            <a:r>
              <a:rPr lang="en" dirty="0">
                <a:solidFill>
                  <a:srgbClr val="FFFF00"/>
                </a:solidFill>
              </a:rPr>
              <a:t>Video titles:</a:t>
            </a:r>
            <a:endParaRPr dirty="0">
              <a:solidFill>
                <a:srgbClr val="FFFF00"/>
              </a:solidFill>
            </a:endParaRPr>
          </a:p>
          <a:p>
            <a:pPr marL="0" lvl="0" indent="0" algn="l" rtl="0">
              <a:spcBef>
                <a:spcPts val="1600"/>
              </a:spcBef>
              <a:spcAft>
                <a:spcPts val="0"/>
              </a:spcAft>
              <a:buNone/>
            </a:pPr>
            <a:r>
              <a:rPr lang="en" sz="2400" b="1" u="sng" dirty="0">
                <a:solidFill>
                  <a:srgbClr val="FFFFFF"/>
                </a:solidFill>
              </a:rPr>
              <a:t>YouTube:    Fox News: Sheriff Clarke on Colin </a:t>
            </a:r>
            <a:r>
              <a:rPr lang="en" sz="2400" b="1" u="sng" dirty="0" err="1">
                <a:solidFill>
                  <a:srgbClr val="FFFFFF"/>
                </a:solidFill>
              </a:rPr>
              <a:t>Kaepernick</a:t>
            </a:r>
            <a:r>
              <a:rPr lang="en" sz="2400" b="1" u="sng" dirty="0">
                <a:solidFill>
                  <a:srgbClr val="FFFFFF"/>
                </a:solidFill>
              </a:rPr>
              <a:t>  3:00 minutes</a:t>
            </a:r>
            <a:endParaRPr sz="2400" b="1" u="sng" dirty="0">
              <a:solidFill>
                <a:srgbClr val="FFFFFF"/>
              </a:solidFill>
            </a:endParaRPr>
          </a:p>
          <a:p>
            <a:pPr marL="0" lvl="0" indent="0" algn="l" rtl="0">
              <a:spcBef>
                <a:spcPts val="1600"/>
              </a:spcBef>
              <a:spcAft>
                <a:spcPts val="0"/>
              </a:spcAft>
              <a:buNone/>
            </a:pPr>
            <a:r>
              <a:rPr lang="en" sz="2400" b="1" u="sng" dirty="0">
                <a:solidFill>
                  <a:srgbClr val="FFFFFF"/>
                </a:solidFill>
              </a:rPr>
              <a:t>The Young Turks: The REAL Reason Colin </a:t>
            </a:r>
            <a:r>
              <a:rPr lang="en" sz="2400" b="1" u="sng" dirty="0" err="1">
                <a:solidFill>
                  <a:srgbClr val="FFFFFF"/>
                </a:solidFill>
              </a:rPr>
              <a:t>Kaepernick</a:t>
            </a:r>
            <a:r>
              <a:rPr lang="en" sz="2400" b="1" u="sng" dirty="0">
                <a:solidFill>
                  <a:srgbClr val="FFFFFF"/>
                </a:solidFill>
              </a:rPr>
              <a:t> does not have a Job</a:t>
            </a:r>
            <a:endParaRPr sz="2400" b="1" u="sng" dirty="0">
              <a:solidFill>
                <a:srgbClr val="FFFFFF"/>
              </a:solidFill>
            </a:endParaRPr>
          </a:p>
          <a:p>
            <a:pPr marL="0" lvl="0" indent="0" algn="l" rtl="0">
              <a:spcBef>
                <a:spcPts val="1600"/>
              </a:spcBef>
              <a:spcAft>
                <a:spcPts val="1600"/>
              </a:spcAft>
              <a:buNone/>
            </a:pPr>
            <a:endParaRPr dirty="0">
              <a:solidFill>
                <a:srgbClr val="FFFF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00"/>
                </a:solidFill>
              </a:rPr>
              <a:t>Question Maker’s Checklist</a:t>
            </a:r>
            <a:endParaRPr>
              <a:solidFill>
                <a:srgbClr val="FFFF00"/>
              </a:solidFill>
            </a:endParaRPr>
          </a:p>
        </p:txBody>
      </p:sp>
      <p:sp>
        <p:nvSpPr>
          <p:cNvPr id="96" name="Google Shape;96;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FFFFFF"/>
                </a:solidFill>
              </a:rPr>
              <a:t>- The question is open-ended (no “yes” or “no” questions)</a:t>
            </a:r>
            <a:endParaRPr b="1">
              <a:solidFill>
                <a:srgbClr val="FFFFFF"/>
              </a:solidFill>
            </a:endParaRPr>
          </a:p>
          <a:p>
            <a:pPr marL="0" lvl="0" indent="0" algn="l" rtl="0">
              <a:spcBef>
                <a:spcPts val="1600"/>
              </a:spcBef>
              <a:spcAft>
                <a:spcPts val="0"/>
              </a:spcAft>
              <a:buNone/>
            </a:pPr>
            <a:r>
              <a:rPr lang="en" b="1">
                <a:solidFill>
                  <a:srgbClr val="FFFFFF"/>
                </a:solidFill>
              </a:rPr>
              <a:t>- Draws out differing opinions.</a:t>
            </a:r>
            <a:endParaRPr b="1">
              <a:solidFill>
                <a:srgbClr val="FFFFFF"/>
              </a:solidFill>
            </a:endParaRPr>
          </a:p>
          <a:p>
            <a:pPr marL="0" lvl="0" indent="0" algn="l" rtl="0">
              <a:spcBef>
                <a:spcPts val="1600"/>
              </a:spcBef>
              <a:spcAft>
                <a:spcPts val="0"/>
              </a:spcAft>
              <a:buNone/>
            </a:pPr>
            <a:r>
              <a:rPr lang="en" b="1">
                <a:solidFill>
                  <a:srgbClr val="FFFFFF"/>
                </a:solidFill>
              </a:rPr>
              <a:t>- Encourages connections to real-life experiences.</a:t>
            </a:r>
            <a:endParaRPr b="1">
              <a:solidFill>
                <a:srgbClr val="FFFFFF"/>
              </a:solidFill>
            </a:endParaRPr>
          </a:p>
          <a:p>
            <a:pPr marL="0" lvl="0" indent="0" algn="l" rtl="0">
              <a:spcBef>
                <a:spcPts val="1600"/>
              </a:spcBef>
              <a:spcAft>
                <a:spcPts val="0"/>
              </a:spcAft>
              <a:buNone/>
            </a:pPr>
            <a:r>
              <a:rPr lang="en" b="1">
                <a:solidFill>
                  <a:srgbClr val="FFFFFF"/>
                </a:solidFill>
              </a:rPr>
              <a:t>- Encourages higher order thinking (How? Why? questions).</a:t>
            </a:r>
            <a:endParaRPr b="1">
              <a:solidFill>
                <a:srgbClr val="FFFFFF"/>
              </a:solidFill>
            </a:endParaRPr>
          </a:p>
          <a:p>
            <a:pPr marL="0" lvl="0" indent="0" algn="l" rtl="0">
              <a:spcBef>
                <a:spcPts val="1600"/>
              </a:spcBef>
              <a:spcAft>
                <a:spcPts val="0"/>
              </a:spcAft>
              <a:buNone/>
            </a:pPr>
            <a:r>
              <a:rPr lang="en" b="1">
                <a:solidFill>
                  <a:srgbClr val="FFFFFF"/>
                </a:solidFill>
              </a:rPr>
              <a:t>- Makes people interested in others’ perspectives.</a:t>
            </a:r>
            <a:endParaRPr b="1">
              <a:solidFill>
                <a:srgbClr val="FFFFFF"/>
              </a:solidFill>
            </a:endParaRPr>
          </a:p>
          <a:p>
            <a:pPr marL="0" lvl="0" indent="0" algn="l" rtl="0">
              <a:spcBef>
                <a:spcPts val="1600"/>
              </a:spcBef>
              <a:spcAft>
                <a:spcPts val="0"/>
              </a:spcAft>
              <a:buNone/>
            </a:pPr>
            <a:r>
              <a:rPr lang="en" b="1">
                <a:solidFill>
                  <a:srgbClr val="FFFFFF"/>
                </a:solidFill>
              </a:rPr>
              <a:t>- Simple and clearly stated.</a:t>
            </a:r>
            <a:endParaRPr b="1">
              <a:solidFill>
                <a:srgbClr val="FFFFFF"/>
              </a:solidFill>
            </a:endParaRPr>
          </a:p>
          <a:p>
            <a:pPr marL="0" lvl="0" indent="0" algn="l" rtl="0">
              <a:spcBef>
                <a:spcPts val="1600"/>
              </a:spcBef>
              <a:spcAft>
                <a:spcPts val="1600"/>
              </a:spcAft>
              <a:buNone/>
            </a:pPr>
            <a:r>
              <a:rPr lang="en" sz="3000" b="1">
                <a:solidFill>
                  <a:srgbClr val="FFFF00"/>
                </a:solidFill>
              </a:rPr>
              <a:t>“Can freedom of speech go too far?”</a:t>
            </a:r>
            <a:endParaRPr sz="3000" b="1">
              <a:solidFill>
                <a:srgbClr val="FFFF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15" name="Google Shape;115;p22"/>
          <p:cNvPicPr preferRelativeResize="0"/>
          <p:nvPr/>
        </p:nvPicPr>
        <p:blipFill>
          <a:blip r:embed="rId3">
            <a:alphaModFix/>
          </a:blip>
          <a:stretch>
            <a:fillRect/>
          </a:stretch>
        </p:blipFill>
        <p:spPr>
          <a:xfrm>
            <a:off x="0" y="0"/>
            <a:ext cx="9157800" cy="51435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637</Words>
  <Application>Microsoft Macintosh PowerPoint</Application>
  <PresentationFormat>On-screen Show (16:9)</PresentationFormat>
  <Paragraphs>58</Paragraphs>
  <Slides>10</Slides>
  <Notes>9</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10</vt:i4>
      </vt:variant>
    </vt:vector>
  </HeadingPairs>
  <TitlesOfParts>
    <vt:vector size="12" baseType="lpstr">
      <vt:lpstr>Arial</vt:lpstr>
      <vt:lpstr>Simple Light</vt:lpstr>
      <vt:lpstr>Table of Contents</vt:lpstr>
      <vt:lpstr>Day 1: Do Now--</vt:lpstr>
      <vt:lpstr>Socratic Seminar! https://www.youtube.com/watch?v=6pGVR6ZF_2M </vt:lpstr>
      <vt:lpstr>What is acceptable in a Socratic Seminar (Write down everything in yellow)!</vt:lpstr>
      <vt:lpstr>Classroom Setup</vt:lpstr>
      <vt:lpstr>Questions for Discussion: (Day 1 Closer)</vt:lpstr>
      <vt:lpstr>Topic of Conversation:  Should the First Amendment be expanded to protect citizens from private organizations?</vt:lpstr>
      <vt:lpstr>Requirements</vt:lpstr>
      <vt:lpstr>Question Maker’s Checklist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Table of Contents</dc:title>
  <cp:lastModifiedBy>William Fernekes</cp:lastModifiedBy>
  <cp:revision>2</cp:revision>
  <dcterms:modified xsi:type="dcterms:W3CDTF">2019-04-15T15:01:45Z</dcterms:modified>
</cp:coreProperties>
</file>